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  <p:sldMasterId id="2147483949" r:id="rId2"/>
    <p:sldMasterId id="2147483973" r:id="rId3"/>
    <p:sldMasterId id="2147483985" r:id="rId4"/>
  </p:sldMasterIdLst>
  <p:notesMasterIdLst>
    <p:notesMasterId r:id="rId28"/>
  </p:notesMasterIdLst>
  <p:sldIdLst>
    <p:sldId id="460" r:id="rId5"/>
    <p:sldId id="404" r:id="rId6"/>
    <p:sldId id="441" r:id="rId7"/>
    <p:sldId id="442" r:id="rId8"/>
    <p:sldId id="443" r:id="rId9"/>
    <p:sldId id="444" r:id="rId10"/>
    <p:sldId id="445" r:id="rId11"/>
    <p:sldId id="446" r:id="rId12"/>
    <p:sldId id="447" r:id="rId13"/>
    <p:sldId id="449" r:id="rId14"/>
    <p:sldId id="452" r:id="rId15"/>
    <p:sldId id="450" r:id="rId16"/>
    <p:sldId id="453" r:id="rId17"/>
    <p:sldId id="454" r:id="rId18"/>
    <p:sldId id="455" r:id="rId19"/>
    <p:sldId id="456" r:id="rId20"/>
    <p:sldId id="463" r:id="rId21"/>
    <p:sldId id="457" r:id="rId22"/>
    <p:sldId id="464" r:id="rId23"/>
    <p:sldId id="465" r:id="rId24"/>
    <p:sldId id="466" r:id="rId25"/>
    <p:sldId id="467" r:id="rId26"/>
    <p:sldId id="468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4EA3"/>
    <a:srgbClr val="034DA2"/>
    <a:srgbClr val="356BB3"/>
    <a:srgbClr val="2384C7"/>
    <a:srgbClr val="2D2B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732" y="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30612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24-12-01T19:21:38.359"/>
    </inkml:context>
    <inkml:brush xml:id="br0">
      <inkml:brushProperty name="width" value="0.4" units="cm"/>
      <inkml:brushProperty name="height" value="0.8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0 1456 0,'0'57'62,"57"0"-46,-28 57-16,-1 0 15,29-28-15,29 114 16,-29-58-16,28 1 16,1 28-16,-29-85 15,-28 0-15,-29-29 16,28-29-16,-28 1 15,29-29-15,-1 57 16,-28-29-16,29 58 16,-29-29-16,57 86 15,-29-58-15,1-28 16,0 29-16,-29-57 16,0-58 140,28 29-141,-28-86-15,29 29 16,-1-57-16,1 29 16,-29-1-16,28 0 15,1-28-15,56-57 16,-56-29-16,-1 115 16,58-87-16,0-27 15,-58 27-15,86-85 16,-57 58-16,1 56 15,27-57-15,29 57 16,-57-56-16,86-1 16,-29 57-16,-57 58 15,0-30-15,-57 87 16,57-58-16,-28 86 16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3T23:19:06.988"/>
    </inkml:context>
    <inkml:brush xml:id="br0">
      <inkml:brushProperty name="width" value="0.06667" units="cm"/>
      <inkml:brushProperty name="height" value="0.06667" units="cm"/>
      <inkml:brushProperty name="color" value="#177D36"/>
      <inkml:brushProperty name="fitToCurve" value="1"/>
    </inkml:brush>
  </inkml:definitions>
  <inkml:trace contextRef="#ctx0" brushRef="#br0">0 126 0,'32'0'31,"-1"0"-15,1 0 0,0 0-16,0 0 15,31 0-15,1 0 16,31 0-16,64 0 15,-1 0 1,65 0-16,31 0 0,-32 0 16,-63 0-16,95 0 15,-32 0-15,-32 0 16,33 0-16,31 0 15,-96 0 1,128 0-16,-95 0 0,-33 0 16,65 0-1,-65 0-15,96 0 0,32 0 16,-32 0-16,0 0 15,0 0 1,-32 0-16,96 0 0,-96 0 16,96 0-1,-64 0-15,-64 0 0,96 0 16,-96 0-1,33 0-15,-65 0 16,1 0-16,0 0 16,0 0-16,-32 0 15,0 0-15,-64 0 0,64 0 16,0 0-1,-95 0-15,63 0 16,32 0-16,-95 0 16,95 0-16,-32 0 15,0 0 1,32 0-16,-31 0 0,62 0 15,65 0 1,-65 0-16,1 0 0,63 0 16,-126 0-16,62 0 15,-31 0 1,-63 0-16,-1 0 0,64 0 15,-95 0 1,63 0-16,-63 0 0,-32 0 16,32 0-1,0 0 1,31 0-16,-31 0 0,63 0 15,32 0 1,-32 0-16,64 0 0,0 0 16,0 0-1,-96 0-15,96 0 16,-64 0-16,32 0 15,-63 0-15,-1 0 16,32 0 0,1 0-16,-65 0 0,65 0 15,-96 0-15,127 0 16,-96 0-16,96 0 15,-31 0-15,62 0 16,-94 0 0,63 0-16,-32 0 0,64 0 15,-64 0 1,32 0-16,-63 0 0,63 0 15,-32 0 1,-32 0-16,64 0 16,32 0-16,-95 0 0,63 0 15,0 0 1,31 0-16,-126 0 0,95 0 15,-32 0 1,-63 0-16,95 0 16,-95 0-16,63 0 15,-31 0-15,31 0 16,0 0-16,-31 0 0,63 0 15,0 0 1,0 0-16,-96 0 16,128 0-16,-64 0 15,-31 0-15,63 0 16,0 0-1,-32 32-15,0-32 0,1 32 16,-1-32 0,0 0-16,32 32 0,-63-32 15,31 0-15,32 0 16,-64 0-1,33 0-15,-1 0 0,0 0 16,0 0 0,32 0-16,-31 0 0,-33 0 15,1 0 1,-1 0-16,32 0 15,-63 0-15,63 31 16,-63-31 0,-32 0 15,95 0-16,1 32-15,94-32 16,-31 64-16,63-64 16,-63 31-1,63-31-15,-63 32 0,0 32 16,-1-64-16,1 63 15,-64-63-15,-63 0 16,0 0-16,31 0 16,-31 0-1,-32 0-15,64 0 31,-1 32-31,-63-32 0,95 0 16,-31 32 0,31-32-16,32 0 15,-63 0-15,63 0 0,0 31 16,-96 1-1,96-32-15,-31 32 0,-65-32 16,65 0 0,-65 0-16,1 32 15,63-32-15,-63 0 16,63 0-16,1 0 15,-65 0 1,33 0-16,31 0 0,-63 63 16,63-63-16,-31 32 15,-33-32-15,33 0 16,-1 0-16,1 0 15,-32 32 1,-1-32-16,1 0 0,-32 0 16,32 0-1,31 0-15,-31 31 0,0-31 31,31 0-31,64 0 16,-63 32-16,126 32 16,-63-33-1,32 1-15,-32 0 0,0-32 16,-63 32-1,-1-32-15,32 0 0,-63 0 16,0 0 0,0 31-16,63-31 78,-63 0-78,31 32 15,1-32-15,31 0 16,-32 32-16,1-32 31,-64 32-31,32-32 16,31 31-16,-63-31 15,64 32-15,31-32 16,-63 0-16,31 32 15,1 0 79,-64-1-94,63 1 0,1 32 16,-64-64-1,31 31-15,1 1 0,32 0 16,-33-32-1,1 32 1,0-1 46,0 1-62,-1 32 16,-31-64 0,32 31-1,32 65 1,-64-96-16,0 31 15,0 1 1,0-32-16,0 32 31,0 0-15,0-1-16,0 1 0,31 0 15,-31 31 1,0 1-16,0-64 0,0 32 16,0-1-1,0-31-15,0 32 16,64 32-16,-64-64 15,0 63-15,0-31 16,0 0-16,0-1 0,0-31 16,0 96-1,0-65-15,0-31 16,32 32-16,-32 32 15,0-33 1,0 1 0,0 0-16,0 31 0,0-63 15,0 96 1,0-96-16,0 31 15,0 65-15,0-65 16,0 33 0,0-32-16,0-1 0,0 65 15,0-65 1,0 1-16,0 32 0,0-33 15,0 33 1,0-32 0,0 31-16,0 1 0,0-1 31,0-31-31,0 0 0,0-32 15,0 63 1,0-31-16,0-32 16,0 32-16,-32 31 15,32-31-15,0 31 16,-32 1-1,32 63-15,-32-95 16,32-32-16,0 63 16,-63 1-16,63-1 15,0-31 1,0-32-1,0 32-15,-32 31 0,32-63 16,0 64 0,0-1-16,-32-31 0,32 63 15,0-63 1,0 0-16,-63 31 15,63-31-15,0 0 0,0 31 16,0-31 0,0-32-16,0 63 15,0-31 1,-32 32-16,32-1 15,-32-63-15,32 95 16,0-95-16,0 32 16,0 63-16,0-95 15,0 32 1,-31 32-16,31-33 15,0 33-15,-32-32 16,32-1 15,-32 1-31,32-32 16,0 64-1,0-33-15,-32-31 0,32 32 16,0 0 0,-31 31-16,31-31 31,0 0-16,-32 0-15,32-1 32,-32-31-32,32 64 15,-32-1-15,1-31 16,31 0-1,0 0-15,-32-1 0,0 1 32,32 0-17,-32 0 1,1 31 15,31-31-15,-32-32-1,32 32 16,0-1-15,-32-31-16,32 32 0,0 0 16,-32 0-1,1-32-15,-1 31 47,32 1-47,0-32 16,0 32-1,-32 0-15,0-32 16,32 31-1,-31 1-15,-1 0 32,32-32-17,-64 0 391,64 0-375,0 0-31,0-32 0,0 0 16,0 1 15,0-1-31,0 32 0,0-32 31,0-31-31,0 63 0,0-32 16,0 0-1,0 0-15,0 1 16,-31-1-1,31 32 48,0-64-32,0 64 94,0-31-125,0-1 0,0 0 31,0 0-15,0 32 296,0 0-312,0 64 15,0-32 1,0-32-16,0 31 15,0 33-15,0-32 32,0-1-32,0 1 15,0 0 32,0 0-16,0-32-15,0 63-1,0-63 1,0 32 15,0 0 0,0-1-15,0 1 31,0 0-32,0-32 17,-32 32 14,32-1-30,0 1 0,0-32 374,32 0-359,-1 0 0,1-32-15,0 32-1,0 0 1,-32-31-1,31 31 1,33-32 15,-64 32-15,63-32-16,1 32 15,-64-32 1,32 32 0,-1 0-1,1 0 1,0 0-1,0 0 17,-32 0-1,63 0-16,1-63-15,-64 63 32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3T23:24:20.859"/>
    </inkml:context>
    <inkml:brush xml:id="br0">
      <inkml:brushProperty name="width" value="0.06667" units="cm"/>
      <inkml:brushProperty name="height" value="0.06667" units="cm"/>
      <inkml:brushProperty name="color" value="#177D36"/>
      <inkml:brushProperty name="fitToCurve" value="1"/>
    </inkml:brush>
  </inkml:definitions>
  <inkml:trace contextRef="#ctx0" brushRef="#br0">398 0 0,'31'0'187,"-31"61"-171,0 0-1,-31 31-15,0 0 31,31-62-31,-30-30 16,30 62-16,-31-32 16,31-30-16,-30 92 15,30-61-15,-31-1 0,31 1 16,-31 30-1,31 31-15,-30-62 16,30 62-16,-31-31 16,31 1-16,-30-1 15,30 31 1,0-62-16,0 62 0,0-61 15,-31 30 1,31-31-16,0 1 0,0-31 16,0 31-16,0-1 15,0 1 1,0-1-16,0 32 0,0-32 15,0 1 1,0 30-16,0-30 16,0-1-1,0 62 1,0-92-16,0 123 15,0-123-15,0 30 16,0 31 0,0-61-16,0 31 0,0 30 15,0-30-15,0-1 16,0 32-16,0-1 15,0 0-15,0-30 16,0-1 0,0 31-16,0 1 0,0-62 15,0 61 1,0-31-16,0 1 0,0 30 15,0 0-15,0 1 16,0-62 0,0 61-16,0 0 0,0 0 15,0 31 1,0-61-16,0 30 0,0-31 15,0 1 1,0 0-16,0-1 16,0 1-16,0 30 15,0-30-15,0-1 16,0 31-16,0 1 0,0-62 15,0 61 1,0-31-16,0 62 16,0-61-16,0-31 15,0 30-15,0 32 16,0-62-1,0 30-15,0 1 16,0-31 0,0 30-16,0 1 0,0 0 15,31 30-15,-31-31 16,30 1-1,-30 30-15,0-61 0,0 31 16,0-1 0,31-30 15,-31 31-16,30 30 17,1-61-32,-31 62 15,31-32 1,-31 1-16,30-1 15,31 1 1,-61 0 15,31-1-15,0-30-1,-1 0 1,-30 31-16,0-31 218,0 0-218,-30 0 16,-1 0 0,0 0-16,1 0 15,30-31 1,-31 1-1,1 30 1,-1 0 0,31-31-1,-31 31 1,1-31-1,30 31 1,-61-30-16,30-1 31,31 1 16,-31 30-47,-30-62 31,61 62 250,31 0-265,-31 0-1,61 0 1,-30 0-1,-31 0-15,30 0 32,1 31-32,-1-31 0,32 61 15,-32-30 16,-30-31-15,31 0 15,-1 0 0,-30 30 1,62 32-32,-32-62 46,-30 0-30,31 30 31,-31 1-16,0-1 47,0 1-62,0 0-16,30-1 0,-30 1 15,0-31-15,31 30 16,-31 1-16,0-62 296,0 1-280,0-31-1,0 61-15,0-62 0,0 32 16,0-1 0,0 1-16,0 30 0,0-31 15,0-30-15,0 61 16,0-31-1,0 1-15,0-32 0,0 32 16,0-1 0,0-30-16,0 30 0,0 31 15,0-92 1,0 92-1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1T21:02:15.771"/>
    </inkml:context>
    <inkml:brush xml:id="br0">
      <inkml:brushProperty name="width" value="0.26667" units="cm"/>
      <inkml:brushProperty name="height" value="0.53333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-1 101 0,'0'-31'31,"0"1"-16,30 30 32,-30 0 0,31 0-31,30 0-1,-61 0-15,61 0 16,-30 0-16,0 0 15,-1 0-15,-30 0 16,61 0-16,1 0 16,-62 0-1,61 0-15,-61 0 16,30 0-16,32 0 15,-1 0-15,31 0 16,-62 0-16,93 0 16,-93 0-16,93 0 15,-32 0-15,-60 0 16,0 0-16,30 0 15,-31 0 1,1 0-16,0 0 47,-1 0-32,1 0-15,30 0 16,-30 0-16,-1 0 16,31 0-16,-30 0 15,30 0-15,0 0 16,-61 0-16,92 0 15,-61 0-15,-1 0 16,1 0-16,0 0 31,-1 0 0,-30 0-31,31 0 16,-1 0 0,1 0-16,0 0 15,30 0 1,-61 0-1,31 0 1,-1 0-16,1 0 31,-1 0 0,1 0 1,30-31-17,-30 31-15,-1 0 16,62 0-16,-92 0 15,92 0-15,-61 0 16,30 0-16,0 0 16,-61 0-16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1T21:02:19.936"/>
    </inkml:context>
    <inkml:brush xml:id="br0">
      <inkml:brushProperty name="width" value="0.26667" units="cm"/>
      <inkml:brushProperty name="height" value="0.53333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-1 0 0,'30'0'46,"-30"0"-30,61 0-16,-30 0 16,30 0-16,31 0 15,30 0-15,-30 0 16,61 0-16,92 0 15,0 0-15,-31 0 16,92 0-16,-61 0 16,30 0-16,-30 0 15,0 0-15,0 0 16,-92 0-16,0 0 15,30 0-15,-91 0 16,0 30-16,31-30 16,-62 0-16,31 0 15,-1 0-15,32 0 16,30 0-16,0 0 15,0 0 1,0 0-16,0 0 16,61 0-16,0 0 15,-61 0-15,92 0 16,-31 0-16,-61 0 15,-61 0-15,31 0 16,-32 0-16,-29 0 16,-1 0-16,-31 0 15,1 0-15,61 0 16,-31 0-16,61 0 15,-30 0-15,61 0 16,0 0-16,-61 0 16,61 0-16,-31 0 15,1 0-15,-62 0 16,31 0-16,-62 0 15,62 0-15,-61 0 16,30 0-16,-30 0 16,-31 0-16,91 0 15,-60 0-15,61 0 16,0 0-16,-31 0 15,61 0 1,-91 0-16,61 0 16,-31 0-16,0 0 15,-30 0-15,61 0 16,-62 0-16,1 0 15,-31 0 1,61 0-16,-30 0 16,-31 0-1,30 0-15,1 0 16,-1 0-1,32 0-15,-1 0 16,-31 0-16,32 0 16,-32 0-16,1 0 15,61 0-15,-31 0 16,0 0-16,-30 0 15,60 0-15,-60 0 16,0 0-16,-1 0 16,1 0-16,-1 0 15,32 0-15,-32 0 16,93 0-16,-1 0 15,-91 0 1,91 0-16,0 0 16,-91 0-16,91 0 15,-91 0-15,30 0 16,31 0-16,-31 0 15,-30 0-15,30 0 16,0 0-16,-30 0 16,-1 0-16,1 0 15,-31 0-15,31 0 16,30 0-1,-61 0-15,31 0 16,-1 0 15,1 0-15,-1 0-1,1 0-15,-31 0 63,61 0-48,-30 0 1,-31 0-16,30 0 16,32 0-16,-32 0 15,1 0 32,-1 0-31,1 0-1,0 0 1,-31 0-16,61 0 15,-61 0-15,30 0 16,1 0 62,0 0-62,-1 0-1,1 0 1,-31 0-1,61 0 79,-30 0-78,-31 0-1,30 0 1,31 0 62,-61 0-63,31 0 17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5T23:34:14.090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0 33 0,'0'-30'156,"31"30"-140,0 0-16,91 0 15,31 30-15,61 62 16,-30 0-16,91-31 16,-61 31-16,1-61 15,-1 91-15,-92-122 16,31 92-1,62 0-15,-124-62 16,62 1-16,-61 30 16,31 0-16,-32-30 15,-60-1-15,61 32 16,-31-62-16,61 61 15,-60 0-15,29-30 16,32-1-16,60 93 16,-30-62-16,-30 0 15,60 31-15,-29-31 16,-63 31-16,93 30 15,-92-91-15,30 61 16,1 0-16,-1-31 16,0 31-16,31-1 15,-91-29-15,29-1 16,32 31-16,-31-1 15,-1-29-15,32 29 16,-62-60-16,92 61 16,-61-31-16,-31 0 15,31 0-15,-31-30 16,-30 0-1,30 30-15,31 0 16,-31-30-16,31 60 16,-62-60-16,62 61 15,-31-62-15,31 1 16,-31 30-16,1-30 15,-1 30 17,-31-61-17,32 61-15,-32-61 16,62 61-16,-31 1 15,31-32-15,-61 1 16,60 0-16,-29 30 16,-32-31-16,31 32 15,-30-62-15,0 30 16,-1 31-16,1-61 15,-1 31-15,1 30 16,0-30 0,-1 30-1,1 0 1,-1-30-1,1-1 1,-31 1-16,31 0 16,-1-1-16,1 31 15,-1-61-15,1 62 16,0-1-16,-31-31 15,30 1-15,1 0 16,-1-31 0,-30 30-16,0 1 15,62 30-15,-62-30 16,30 30-16,-30-61 15,31 30-15,-1 1 16,-30-31-16,31 31 16,0-1-1,-1 1-15,1 30 16,-1-30-1,1-31-15,-31 30 16,31 1 0,-1-1 15,1-30 16,-31 31-32,30 0-15,1 30 16,30 0-1,-61-30 1,0-31 0,31 30-16,-1 31 15,1-61 1,-31 31-16,31 0 47,-31-31-32,0 30 1,0 1-1,0-31 1,30 30-16,-30 32 16,0-62-16,31 30 15,-1 1 1,-30-31-1,0 30-15,31 1 16,30 0 0,-30 30-1,-31-31 16,31-30-15,-1 31 0,31 30-1,-30-61 1,0 31-16,-1-1 93,1 1-77,-31-31-16,30 31 16,32-1-1,-32 1 16,1-31-15,30 31-16,-61-1 16,31 1-1,-1-31 1,-30 30-16,31 1 15,-1-31 95,-30 31-95,62-1 1,-1 1-1,-31-1-15,-30 1 16,31 0-16,0-1 62,-1 1-46,1-31 0,-1 30-16,-30-30 15,62 31 1,-32-31-16,-30 0 15,31 0-15,-1 31 16,-30-1 15,31-30 63,0 0-79,-1 0 1,1 0-16,-1 0 16,1 0-16,0 0 15,-1 31 1,1-1-1,-1-30 79,-30 31-78,62-31 15,-32 0 62,-30 31-77,31-31-16,30 30 16,-30-30-16,60 31 15,-60-31 1,61 0-16,-92 30 15,30-30 1</inkml:trace>
  <inkml:trace contextRef="#ctx0" brushRef="#br0" timeOffset="2272.1299">10589 6858 0,'0'0'141,"30"0"-141,-30 0 15,31 30 1,30 32 0,-61-62-16,0 30 15,31 1 1,-31-1-16,30 1 15,-30 0 1,31-31 0,0 30 15,-31 1 0,0-31 31,30 30-15,31 32-47,-61-62 16,31 30-1,0 1 1,-31-31 0,0 30 296,0-30-297,-31 0 1,31 0-16,-61 0 15,30 0 1,1 31-16,-1 0 16,0-31-1,1 0-15,-31 0 16,61 0 62,-62 0 31,62 30-93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5T23:49:10.252"/>
    </inkml:context>
    <inkml:brush xml:id="br0">
      <inkml:brushProperty name="width" value="0.06667" units="cm"/>
      <inkml:brushProperty name="height" value="0.06667" units="cm"/>
      <inkml:brushProperty name="color" value="#177D36"/>
      <inkml:brushProperty name="fitToCurve" value="1"/>
    </inkml:brush>
  </inkml:definitions>
  <inkml:trace contextRef="#ctx0" brushRef="#br0">0 245 0,'31'0'16,"-31"0"62,61 0-47,-31 0-15,1 0-16,61 0 15,-62 0-15,62 0 16,-61 0-16,91 0 16,1 0-16,-1 0 15,-61 0-15,31 0 16,0 0-16,-31 0 15,31 0-15,-92 0 16,31 0-16,-1 0 16,1 0-1,30 0 1,-30 0-1,60 0-15,32 0 16,-31 0 0,-1 0-16,32 0 15,-31 0-15,61 0 16,-92 0-16,0 0 15,-30 0 173,-1 0-95,31 0-77,1 0-16,-1 0 15,61 0-15,-30 0 16,0 0-16,-62 0 16,32 0-16,-32 0 15,62 0 219,30 0-218,32 0-16,60 0 15,-61 0-15,0 0 16,-92 0-16,61 0 16,-30 0-16,-61 0 15,30 0-15,-61 0 47,61 0 15,31 0-62,-61 0 16,60 0-16,1 0 16,-31 0-16,62 0 15,-31 0-15,-31 0 16,31 0-16,-92 0 15,30 0-15,1 0 16,30 0 0,-30 0-16,-31 0 15,61 0-15,0 0 16,0 0-1,0 0-15,-61 0 16,92 0-16,-61 0 16,30 0-16,-30 0 15,-31 0-15,30 0 16,1 0-16,-1 0 15,1 0-15,0 0 16,-1 0-16,1 0 16,-31 0-16,31 0 15,30 0-15,-61 0 16,30 0-1,1 0 1,0 0 0,-1 0-1,1 0-15,-31 0 16,61 0 249,-30 0 16,91 0-266,0 0-15,-91 0 16,91 0-16,1 0 16,-123 0-16,61 0 15,-30 0-15,-1 0 16,1 0 93,-1 0-93,32 0-1,-32 0-15,62 0 16,0 0-16,-31 0 15,31 0-15,-31 0 16,0 0-16,0 0 16,1 0-16,-32 0 15,1 0-15,-31 0 16,92 0-16,-62 0 203,1-31-188,61 31-15,61 0 16,-62 0-16,62 0 15,-91 0-15,91 0 16,-92 0-16,31 0 16,-62 0-16,1 0 15,0 0-15,-1 0 94,62 0-79,-31 0-15,-30 0 16,91-30 0,1 30-16,-62 0 15,61 0-15,1 0 16,-62 0-16,31 0 15,-31 0-15,0 0 16,31 0-16,-92 0 16,61-31-16,-30 31 15,-1 0 48,1 0-63,30 0 15,0 0-15,62-61 16,-93 61-16,123-31 15,-30 31-15,-32 0 16,-29 0-16,29 0 16,-60 0-16,61 0 15,-61 0-15,30 0 16,-31 0-16,1 0 15,-31 0 1,61 0 0,-61 0-16,31 0 15,-1 0 1,-30 0-16,62 0 15,-1 0-15,0 0 16,-30 0-16,30 0 16,0 0-16,-30 0 15,30 0-15,-31 0 16,-30 0-16,62 0 234,-62 0-219,61 0-15,61 0 16,-30 0-16,30 0 16,-30 0-16,0 0 15,30 0-15,-60 0 16,-32 0-16,1 0 15,-31 0 141,30 0-140,62 0-16,-61 0 16,61 0-16,-1 0 15,1 31-15,31-31 16,-1 31-16,-61-31 15,0 0-15,-30 30 16,30-30 171,31 0-187,0 0 16,30 0-16,1 0 15,-62 0 1,31 0-16,-31 0 0,0 0 16,-30 0-1,-1 0-15,1 0 172,30 0-172,0 0 15,-30 0-15,0 0 16,-1 0 140,1 0-140,-1 0-1,-30 0 1,31 0-1,0 0 79,30 0-78,-31 0-1,1 0 531,-31 0-296,-31 0-235,1 0-15,30 0 16,-31 0-16,1 0 16,-1 0-16,0 0 15,1 0-15,-1 0 16,1 0-16,30 0 31,-31 0 31,-30 0-46,30 0 0,-91 0-16,91 0 15,-91 0 1,-1 0-16,32 0 15,29 0-15,32 0 16,-1 0-16,1 0 78,-32-61 125,62 61-141,-30 0-46,-1-31 15,31 1 16,-61 30 15,30-31-31,31 31 250,62 0-265,-62 0-16,30 0 15,31 0 1,-30 0-16,30 0 16,0 0-16,1 0 15,-32 0 1,1 0-16,-1 0 15,-30 0-15,62 0 16,-62 0 0,61 31-1,31-31 1,-92 0-16,91 61 15,-29-61-15,60 31 16,-30-31-16,-62 0 16,62 30-16,-31-30 15,-61 0-15,31 0 234,-31 31-140,0-1-79,-31 1-15,1-31 16,-62 31-16,0-1 16,62 1-16,-62-1 15,-31 1-15,123-31 16,-91 31-16,60-31 15,-91 61 1,91-61-16,-30 0 0,61 0 16,-31 0-1,1 30-15,-1-30 16,-30 31-1,61-31-15,-61 31 16,-1-1-16,62-30 16,-61 0-16,31 31 15,30-31-15,-31 0 297,31-31-282,0 31 1,0-30-16,0-1 15,0 0-15,0 1 16,31-1 0,-31 1 155,0-1-140,0 31-31,0-31 16,0-30 0,0 61-1,0-30 16,0-1-31,0 0 32,30 1 46,1-1-63,-31 31 16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5T23:49:23.716"/>
    </inkml:context>
    <inkml:brush xml:id="br0">
      <inkml:brushProperty name="width" value="0.26667" units="cm"/>
      <inkml:brushProperty name="height" value="0.5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29 247 0,'-30'0'109,"60"31"-93,62-31-16,30 0 16,62 62-1,-31-62-15,-122 0 16,60 0-16,62 0 15,-30 31-15,30-31 16,-61 0-16,30 0 16,-30 0-16,-31 0 15,0 0-15,1 0 16,-1 0-16,0 0 15,-30 0-15,-1 0 16,31 0-16,1 0 16,29 0-16,1 0 15,-31 0-15,92 0 16,-62 0-16,62 61 15,-30-61-15,-32 0 16,1 0-16,61 0 16,-61 0-16,-31 0 15,0 0-15,-30 0 16,0 0-1,-31 0 1,61 0 0,-31 0-1,93 0-15,-92 0 16,60 0-16,-60 0 15,91 0-15,-30 0 16,-61 0-16,61 0 16,-31 0-16,0 0 15,0 0-15,0 0 16,-30 0-16,0 0 15,-31 0-15,61 0 16,0 0-16,-61 0 16,92 0-16,-92 0 15,92 0-15,-31 0 16,61 0-16,-30 0 15,61-31-15,-92 31 16,92-30-16,0 30 16,31-62-16,-31 62 15,0-31-15,-31 31 16,1 0-16,-62-31 15,0 31-15,0 0 16,1 0-16,-1 0 16,-31 0-1,32 0-15,-1 0 16,-31 0-16,32 0 15,-1 0-15,0 0 16,61 0-16,-30 0 16,31 0-16,29 0 15,-91 0-15,61 0 16,31 0-16,-30 0 15,-32 0-15,-29 0 16,29 0-16,-60 0 16,0 0-16,30 0 15,-31 0 1,1 0-1,0 0 1,-1 0 0,1 0-16,61 0 15,30 0-15,-61 0 16,62 0-16,-62 0 15,31 0-15,-31 0 16,-61 0 156,61 0-157,0 0-15,31 0 16,31 0-16,-62 0 15,0 0-15,31 0 16,-92 0-16,30 0 16,1 0 46,0 0-31,30 0-15,-61 0-1,0 31 204,-31-31-204,1 31-15,-62-31 16,-31 31 0,1 30-16,30-30 15,-30-31-15,-62 30 16,154-30-16,-93 0 15,31 0-15,92 0 16,-30 0-16,-32 0 16,32 0-16,-1 0 15,1 0 1,-32 0-1,-29 0-15,60 0 16,-61 0-16,62 0 16,-93 0-16,62 0 15,0 0-15,0 0 16,-1 0-16,32 0 15,-1 0-15,1 0 16,-1 0 46,0 0-46,31 0 0,-122 0-16,0 0 15,-61 0-15,30 0 16,-31 0-16,31 0 15,0 0-15,31 0 16,0 0-16,91 0 16,-61 0-16,31 0 15,30 0-15,-30 0 63,0 0-63,-31 0 15,-61 0-15,0 0 16,-92 0-16,92 0 15,-61 0-15,61 0 16,0 0-16,31 0 16,60 0-16,-29 0 15,60 0-15,31 0 16,-92 0 46,0 0-46,1 0-16,-62 0 16,-62 0-16,32 0 15,30 0-15,61 0 16,-31 0-16,123 0 15,-61 0-15,31 0 63,30 0-48,-92 0-15,61 0 16,-91 0-16,-1 0 16,93 0-16,-93 0 15,93 0-15,-61 0 16,30 0-16,30 0 15,1 0 1,30 0 62,-31 0-62,-61 0-16,0 0 15,31 0-15,-92 0 16,92 0-16,-31 0 15,0 0-15,62 0 16,-31 0-16,61 0 16,-31 0-16,-30 0 78,30 0-78,1 0 15,-32 0-15,1 0 16,-61 31-16,91-31 15,-30 0-15,61 0 16,-31 0-16,1 0 16,-1 0 30,0 0-30,1 0 0,30 0-16,-61 0 31,30 0-16,31 0-15,-61 31 32,30-31-32,31 0 15,-30 0-15,-1 0 16,0 0-16,-30 0 15,0 30-15,0-30 16,-31 0-16,92 0 16,-31 0-16,1 0 15,-1 0 110,1 0 15,-1 0 79,31 0-219,-61 0 109,30-30-78,1 30 328,30-62-343,0 62 15,0-30-31,0-1 15,0 1 1,30-32 15,-30 31 78,31 31-77,-1-31 30,-30 1-15,31 30-32,0 0 1,-31 0 15,61-31-15,-31 31-1,1 0-15,30 0 16,-61 0-16,31 0 16,-1 0-16,1 0 15,0 0-15,-1 0 94,1 0-79,61 0-15,30 0 16,-91 0-16,122 0 16,-61 0-16,-62 0 15,31 0 1,-30 0-16,0 0 15,30 0-15,-61 0 141,61 0-126,31 0-15,-31 0 16,31 0-16,61 0 16,-92 0-16,31 0 15,-62 0-15,1 0 16,30 0-16,-30 0 15,-1 0 63,1 0-78,61 0 16,-62 0-16,123 0 16,-31 0-16,0 0 15,-91 0-15,61 0 16,-62 0-16,31 0 15,-30 0-15,0 0 94,30 0-94,0 0 16,61 0-16,1 0 15,-31 0-15,-31 0 16,61 0-16,-91 0 15,61 0-15,-62 0 16,32 0-16,-32 0 16,-30 0 15,31 0 0,30 0-31,-30 0 16,91 0-16,0 0 15,-60 0-15,60 0 16,31 0-16,-61 0 15,-31 0-15,61 0 16,-30 0-16,-61 0 16,-1 0-16,1 0 15,0 0 1,-1 0-1,-30 0-15,61 0 16,-30 0-16,0 0 16,60 0-16,1 0 15,-31 0-15,1 0 16,-1 0-16,-61 0 15,92 0-15,-62 0 16,31 0-16,-30 0 16,-31 0-16,31 0 15,60 0-15,-60 0 16,0 0-1,-1 0-15,1 0 16,-1 0-16,32 0 16,-32 0-16,-30 0 15,92 0-15,-61 0 16,91 0-16,-30 0 15,-31 0-15,62 0 16,30 0-16,-92 0 16,31 0-16,-1 0 15,-60 0-15,61 0 16,-62 0-16,62 0 15,-32 0-15,-29 0 16,0 0-16,-1 0 16,31 0-16,1 0 15,-62 0-15,122 0 16,-61 0-16,31 0 15,0 0-15,61 0 16,-31 0-16,-61 0 16,-30 0-16,0 0 15,-1 0 79,-30 0-79,61 0 1,-61 0-16,62 0 16,60 0-16,-61 0 15,-30 0-15,0 31 16,-31-31 77,61 0-77,0 0-16,0 0 16,0 0-16,31 0 15,31 30-15,-62-30 16,31 0-16,-31 31 15,0-31 1,-61 0-16,31 0 62,-1 0-46,1 0-16,-1 0 16,1 0-16,-31 0 15,61 0-15,-61 0 16,31 0-16,-1 0 15,-30 0 313,0 31-312,0 0-16,0 0 31,0-1-16,0 1-15,0-31 16,0 30-16,0 32 16,0-62-1,0 30 32,0 1 234,0-31-266,-30 0 1,30 0-16,-31 0 16,-30 0-1,30 0-15,1 0 16,30 0-16,-61-31 15,-62 31 1,93 0 0,-62-30-16,61 30 15,31 0-15,-92 0 16,92 0-16,-61 0 15,31 0-15,-1 0 16,0 0-16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5T23:49:36.684"/>
    </inkml:context>
    <inkml:brush xml:id="br0">
      <inkml:brushProperty name="width" value="0.26667" units="cm"/>
      <inkml:brushProperty name="height" value="0.53333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0 0 0,'0'30'125,"0"-30"-125,92 0 16,-31 92-1,31-31-15,-62 0 16,1-30-16,0 30 16,-1 0-16,1-30 15,-1 30-15,1-30 16,0-1-16,30 32 15,-31-1-15,1 0 16,-31-30-16,31-1 47,-1-30 171,31-61-218,-30 61 16,30-92-16,0 31 15,31 0-15,-31 30 16,1-30-16,-1 0 16,-31 30-16,1 31 15,0-61-15,-1 30 16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5T23:49:38.532"/>
    </inkml:context>
    <inkml:brush xml:id="br0">
      <inkml:brushProperty name="width" value="0.26667" units="cm"/>
      <inkml:brushProperty name="height" value="0.53333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-1 63 0,'0'-31'109,"0"31"-94,30 0-15,1 0 16,30 31-16,0 30 16,-30 0-16,30 31 15,-30-62 1,30 32-16,-31 29 15,1-91-15,-31 31 16,31 0-16,-31-1 16,30-30-1,1 0 250,30 0-265,61-92 16,-30 31-16,31-31 16,-32 31-16,-29 31 15,29-62-15,-29 61 16,-32 31-16,31-61 15,-30 61-15,0-31 16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5T23:49:48.676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0 0 0,'30'0'171,"62"31"-171,30 61 16,-30-62-16,61 1 16,-92 30-16,1-30 15,60-1-15,-91 1 16,-1 0-16,1-1 15,-1-30 63,-30 31-62,62-31-16,29 92 16,-29-31-16,-1 31 15,61-62-15,1 62 16,-31-61-16,-1-1 15,-29 1 1,-1 0-16,-31-31 16,1 0 77,-31 30-93,61 1 16,-30-31-16,30 30 15,0 1-15,-61 0 16,92-1-16,0 1 16,-31-1-16,-30-30 15,-1 31-15,1-31 16,-1 31 31,-30-31-32,31 0 1,61 61-16,-62-31 15,32 1 1,-1-31-16,0 31 16,31-31-16,-31 30 15,-61-30-15,61 31 16,-30-31-1,-1 0 48,1 0-48,0 30-15,-1-30 16,31 31-16,-61-31 16,153 31-16,-122-31 15,30 30-15,31-30 16,-61 31-16,-1-31 15,-30 0 313,0-31-328,-61 1 16,0-1-1,30 0 1,1 31 15,-32-61 219,62 31-250,-30 30 15,-1-31 1,1 0 15,30 31 328,61 62-344,-61-62-15,61 30 16,0 31-16,-61-61 16,31 31-16,30 30 15,-61-61-15,31 0 16,-1 31-1,1-31 251,-1 30-235,1-30 16,-31 0-47,31 31 15,-31 0 235,0-1-235,-31-30-15,0 0 203,1 61-125,-1-61-15,1 0-48,-1 0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1T21:16:24.691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642 1500 0,'0'0'109,"0"-31"-93,31 31-16,-31-30 15,92-31-15,-31 30 16,-31-30-16,1 30 15,0 31-15,-1-61 16,-30 30 0,0 1-16,31-1 15,-1 1-15,-30-1 63,0-30-32,0 61-31,31-61 15,0-31 1,-1 92 0,-30-31 62,0-30-63,0 61-15,0-61 16,0 30-16,0-30 15,0 30-15,0 1 16,0-1 0,0 31 15,0-61 47,-30 30-63,30 1 1,-31 30-16,0-31 16,1 0 15,-31 1 0,30 30 0,0-31 0,-30 31 16,31 0-31,30 0-16,-31 0 15,0 0 1,1 0-16,-1 0 16,1 0-16,-1 0 15,0 0 32,31 0 0,-30-30-32,-31 30 1,61 0 0,-31 0-1,0 0 16,1 0-15,-1-31 0,1 31-1,30 0 94,-62 0-62,32 0-47,-1 0 16,-30 0-1,61 0 48,-31-31-1,1 31 1,30-30-1,-31 30 47,31 0 219,31 0-313,-1 0 1,1 0-16,30 0 16,-30 0-16,-31 0 15,30 0-15,1 0 16,0 0 31,-1 0-32,1 0 1,-1 0-16,1 0 15,-31 0 1,31 0 0,30 0-1,-61 0 1,30 0-16,32-31 15,-62 31 17,30 0-1,1 0-31,-31 0 15,61 0 1,-30 0-16,-31 0 16,30 0-1,1 0 1,-1 0-1,1 0-15,30-61 16,-30 61 0,-1-31-1,-30 31 172,-30 0-187,30 0 47,-61 0-31,30 0-1,31 31 1,-31-31 0,-30 0-16,61 0 15,-30 31 16,-1-31-15,31 0-16,-31 0 16,1 0-1,30 0-15,-31 0 16,-30 0-1,61 0 17,-31 0-17,-30 61 1,61-61-1,-30 0 1,-1 0-16,31 30 16,-61-30-1,30 0 79,31 0-79,-30 0 1,-1 0 31,0 0 0,1 31-32,-1-31 63,1 0-31,-1 0-16,31 0-15,-31 0-16,-30 0 78,61 0 125,-30 0-157,30 0 204,30 31-234,-30-31-1,61 30 1,-61 1-16,31-1 15,0 1 1,-1 0-16,-30-31 31,31 30-15,-1-30-1,1 61 17,0-30-1,-1-31 0,-30 31 78,0-1-78,31-30-15,-1 31 31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5T23:49:52.669"/>
    </inkml:context>
    <inkml:brush xml:id="br0">
      <inkml:brushProperty name="width" value="0.06667" units="cm"/>
      <inkml:brushProperty name="height" value="0.06667" units="cm"/>
      <inkml:brushProperty name="color" value="#3165BB"/>
      <inkml:brushProperty name="fitToCurve" value="1"/>
    </inkml:brush>
  </inkml:definitions>
  <inkml:trace contextRef="#ctx0" brushRef="#br0">0 0 0,'62'0'31,"-1"0"-15,-31 61-16,32-30 16,-1-1-16,31 32 15,-31 29-15,0 1 16,0 0-16,0-31 15,31 31-15,-61 0 16,61 30 0,-62-60-16,-30-1 15,61 0-15,-30 0 16,-31-61-16,61 61 15,-61-30-15,61 30 16,-30-30-16,-31 30 16,61 0-16,-30 62 15,30-32-15,31 32 16,-31-93-16,0 62 15,-30-31-15,0-30 16,-31-31-16,61 61 16,-61-61-16,30 61 15,-30 1-15,92-32 16,-61 31-16,-1 1 15,-30-32-15,31-30 16,0 31-16,-31-1 16,30 1-1,-30 0-15,31-1 16,30 31-16,-61-30 15,61 0-15,-30 30 16,-1-31 0,-30-30-1,62 62-15,-62-32 16,30-30-16,1 0 15,-1 0-15,-30 31 16,31-31 0,0 30-1,-31 1 1,30-31-1,31 61-15,-30 0 16,0-61-16,91 62 16,-122-1-16,61-31 15,0-30-15,-30 31 16,30-31-16,0 31 15,-30-1-15,30 1 16,-30-31 0,-1 0 62,32 0-63,-1 31-15,0-31 16,-30 0-16,30 0 15,0 0-15,-30 0 16,30 0-16,0 30 140,-30 1-124,-1-1-16,31 1 16,-61-31-16,31 0 15,0 0-15,30 0 16,-61 0 421,-31 0-437,-30-31 15,30 1-15,31-1 16,-61-30-1,31 30 1,30 31 0,-31-30 62,0-32-78,1 62 15,-1-61-15,1 31 16,-1-1-16,0 0 15,1 1-15,30 30 250,30 0-250,1 61 16,0-61-1,-1 61-15,1 0 16,30 1-16,0 30 15,-30-62-15,-31 1 16,30-1 0,1 1-16,0 0 15,-31-31-15,30 30 16,1 1 15,-31-31 281,-61 30-296,61-30-1,-62 31 1,1 30-16,31-61 15,-32 0 1,32 31-16,-1-1 16,-30-30-1,30 62-15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6T00:01:07.295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0 703 0,'30'0'109,"32"0"-109,-1 0 16,0 0-16,92 0 16,-61 0-16,61 0 15,-31-30-15,31 30 16,-30 0-16,-1 0 15,31 0-15,-61 0 16,0 0-16,-1 0 16,-29-31-1,29 31-15,-29 0 16,29 0-16,-29-30 15,-1 30-15,0 0 16,31 0-16,-61 0 16,60 0-16,-60 0 15,61 0-15,0 0 16,-31 0-16,0 0 15,61-31-15,-60 31 16,29-31-16,1 1 16,-61 30-16,61-31 15,-62 31-15,93-30 16,-32 30-16,-60 0 15,61 0-15,-62 0 16,1 0-16,30 0 16,0-62-16,-61 62 15,31-30-15,0 30 16,-31 0-16,30 0 15,1 0-15,-31 0 16,61 0-16,-30 0 16,-1-31-1,1 31 1,-1 0-16,-30 0 15,31 0 1,0 0 0,-1 0 15,1 0-16,-1 0 1,1 0 0,61-61-1,-62 61 1,32-31-16,-32 31 15,1 0 1,-1 0-16,1 0 16,-31-30 77,61 30-93,-30 0 16,-31 0-16,92 0 15,-92 0-15,0 0 125,0 0-109,-61 0-16,-1-61 15,-30 30-15,31 0 16,0 31-16,0-30 16,30 30-16,1 0 15,-32-31-15,32 1 16,-1 30-1,31 0 235,61 0-250,-30 0 16,91 0-16,-60 0 15,29 30-15,-60-30 16,61 0-16,-92 0 15,31 0-15,-31 0 250,0 0-250,-31 31 16,0-1-16,1 1 15,-1 0-15,0-1 16,1 1-16,-1-1 15,1 1-15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6T00:01:08.871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186 0 0,'0'31'140,"-31"30"-109,1-30-15,30-1 0,-62 1-16,62 30 15,0-30 48,-30-1-63,-1 1 15,31 0 32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6T00:01:11.015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1530 306 0,'-61'0'109,"-61"0"-109,-1-61 15,93 31-15,-93-1 16,31 31-16,0-31 16,62 1-1,-31 30-15,-31-31 16,61 31-16,1 0 15,-1-30-15,0 30 63,1 0-48,30 0-15,-61 0 16,30 0 0,31 0-1,-31-31-15,-30 31 63,61 0-48,-30 0 1,-1 0-1,0 0 1,1 0 0,30 0-1,-31 0 16,-30 0-15,61 0 0,-31 0-1,1 0-15,-1 0 16,1 0 15,-1 0 78,31-31-93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6T00:01:17.023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0 2999 0,'0'-30'31,"61"-62"-15,31 0-16,91-30 15,-60 30-15,-1-61 16,153-31-16,-183 92 15,0 0-15,61-61 16,-31 62-16,-30 29 16,31-29-16,-93 60 15,62-61-15,0 31 16,0 30-16,0-60 15,-62 60-15,154-91 16,-123 91-16,0 31 16,62-92-16,-62 62 15,-61 30-15,30-31 16,1 31-16,0-61 15,-1 61-15,1 0 16,-31 0 0,61-31-1,0 31-15,92-92 16,-30 62-16,30-1 15,61 1-15,-61-62 16,61 31-16,-92 61 16,-60 0-16,-1-31 15,-31 31-15,32-31 16,-62 31-16,30 0 15,1 0 48,-31-30-63,122-1 15,1 1-15,-1-32 16,-91 32-16,91-1 16,-91 31-16,30 0 15,-30 0 1,-62 0 389,-30 0-405,-62 0 16,62 0-16,0 0 16,30 0-16,1 0 15,30 0-15,-31-30 16,1-1-1,30 31 48,-31 0-48,-30 0-15,61 0 16,-31 0-16,31 0 203,0 0-203,61 0 15,-30 0-15,-31 0 16,31 0-16,30 0 16,-61 0-16,61 0 15,-30 0 1,-1 0 31,1 0-32,-31 0-15,122 0 16,-122 0-16,123-31 15,-123 31-15,61 0 16,-31 0 0,1 0 77,30-30-77,31-31-16,-61-1 15,-1 62 1,1-30-16,-1-1 172,-30 31-47,0 0-125,-30 31 15,-31 30-15,-31-30 16,61-1-16,1 31 15,-1-61-15,-30 31 16,30 0-16,-30 30 16,30-61-16,31 30 15,-61 32-15,31-62 16,30 61-16,-31-31 15,31-30 1,-61 62-16,61-32 47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1T21:02:01.167"/>
    </inkml:context>
    <inkml:brush xml:id="br0">
      <inkml:brushProperty name="width" value="0.06667" units="cm"/>
      <inkml:brushProperty name="height" value="0.06667" units="cm"/>
      <inkml:brushProperty name="color" value="#ED1C24"/>
      <inkml:brushProperty name="fitToCurve" value="1"/>
    </inkml:brush>
  </inkml:definitions>
  <inkml:trace contextRef="#ctx0" brushRef="#br0">12578 43 0,'0'0'78,"-62"0"-62,-29 0-16,-1 0 15,31 0-15,-62 0 16,93 0 0,-93 0-16,1 0 15,91 0-15,-61 0 16,31 0-16,0 0 15,30 0-15,1 0 16,30 0-16,-92 0 16,92 0-1,-31 0 1,-30 0-1,0 0-15,-31 0 16,61 0-16,-91 0 16,61 0-16,0 0 15,-31 0-15,61 0 16,1 0-16,-1 0 15,0 0-15,1 0 16,-31 0 62,-1 0-62,-29 0-1,-32 0-15,1 0 16,30 0-16,-61 0 15,31 0-15,-1 0 16,62 0-16,0 0 16,30 0-16,31 0 78,-92 0-78,62 0 15,-93 0-15,32 0 16,29 0-16,-91 0 15,31 0-15,-31 31 16,92-31-16,-31 30 16,31 1-16,61-31 15,-62 0 48,-29 0-48,29 0-15,-121 0 16,-1 30-16,31-30 15,0 31-15,0-31 16,61 0-16,-30 0 16,61 0-16,0 0 15,61 0-15,-62 0 16,32 0-16,30 0 31,-31 0-31,-30 0 16,0 31-16,-31-31 15,0 0-15,0 0 16,-61 0-16,31 0 15,61 0-15,-31 0 16,31 0-16,-62 0 16,93 0-16,-1 0 15,-30 0-15,30 0 16,1 0-16,-32 0 15,32 0-15,-62 0 16,61 0-16,-60 0 16,-1 0-1,31 61-15,-62-61 16,31 0-16,1 0 15,-1 0-15,0 0 16,31 0-16,-62 0 16,32 0-16,29 0 15,32 0-15,-62 0 16,31 0-16,30 0 15,-30 0-15,0 0 16,30 0-16,1 0 16,-1 0-16,0 0 15,-30 0-15,0 0 16,0 0-16,0 0 15,-1 0-15,-29 0 16,29 0-16,-30 0 16,-30 0-16,122 0 15,-31 0-15,-30 0 16,31 0-16,-1 0 15,-30 0-15,0 0 16,-1 0-16,-29 0 16,-32 0-1,31 0-15,31 0 16,-31 0-16,-30 0 15,0 0-15,60 0 16,-29 0-16,-32 0 16,93 0-16,-123 0 15,61 0-15,61 0 16,-61 0-16,31 0 15,0 0-15,30 0 16,1 0-16,-31 0 16,30 0-1,31 0-15,-31 0 16,-30 0-16,61 0 15,-30 0-15,-32 0 16,32 0-16,-31 0 16,-1 0-16,1 0 15,0 0-15,0 0 16,-31 0-16,92 0 15,-31 0 329,1 0-313,-1 0-16,-30 0-15,0 0 16,30 0-16,0 0 16,-30 30-16,0-30 15,-31 0-15,0 31 16,1-31-16,29 0 15,1 0-15,0 0 16,30 0 78,31 0 108,0 0-202,92 0 16,-61 0-16,61 0 16,-31 0-16,31-31 15,30 1-15,-91 30 16,-1 0-16,62-31 15,-61 31-15,-31 0 16,61 0 0,-61 0 155,30 0-124,1 0-31,0 0-1,30-30 32,-31-1 0,-30 31-32,31-31 79,0 31-78,-31-30-16,0 30 202,-31 0-186,-30 0-16,-31 30 16,31 1-1,-62 0-15,123-31 16,-30 30-16,-1-30 15,1 0-15,-1 0 32,0 0 30,31 0-46,-61 31-16,61-31 15,-30 0 1,-1 0 46,0 0 16,1 30-62,-1-30 46,31 0 1,-30 31-32,-1-31 0,0 0-15,31 0 358,31 0-343,30 31-15,0-1-16,31-30 15,-61 31-15,61-31 16,-62 0-16,31 0 16,-30 0-16,-31 0 31,31 0 0,-1 30-31,-30-30 16,31 0-16,30 62 15,0-32 1,-30-30-1,-1 0 1,1 0-16,0 0 16,-1 0-16,-30 0 15,61 0 1,1 31-1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1T21:02:15.771"/>
    </inkml:context>
    <inkml:brush xml:id="br0">
      <inkml:brushProperty name="width" value="0.26667" units="cm"/>
      <inkml:brushProperty name="height" value="0.53333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-1 101 0,'0'-31'31,"0"1"-16,30 30 32,-30 0 0,31 0-31,30 0-1,-61 0-15,61 0 16,-30 0-16,0 0 15,-1 0-15,-30 0 16,61 0-16,1 0 16,-62 0-1,61 0-15,-61 0 16,30 0-16,32 0 15,-1 0-15,31 0 16,-62 0-16,93 0 16,-93 0-16,93 0 15,-32 0-15,-60 0 16,0 0-16,30 0 15,-31 0 1,1 0-16,0 0 47,-1 0-32,1 0-15,30 0 16,-30 0-16,-1 0 16,31 0-16,-30 0 15,30 0-15,0 0 16,-61 0-16,92 0 15,-61 0-15,-1 0 16,1 0-16,0 0 31,-1 0 0,-30 0-31,31 0 16,-1 0 0,1 0-16,0 0 15,30 0 1,-61 0-1,31 0 1,-1 0-16,1 0 31,-1 0 0,1 0 1,30-31-17,-30 31-15,-1 0 16,62 0-16,-92 0 15,92 0-15,-61 0 16,30 0-16,0 0 16,-61 0-16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1T21:02:19.936"/>
    </inkml:context>
    <inkml:brush xml:id="br0">
      <inkml:brushProperty name="width" value="0.26667" units="cm"/>
      <inkml:brushProperty name="height" value="0.53333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-1 0 0,'30'0'46,"-30"0"-30,61 0-16,-30 0 16,30 0-16,31 0 15,30 0-15,-30 0 16,61 0-16,92 0 15,0 0-15,-31 0 16,92 0-16,-61 0 16,30 0-16,-30 0 15,0 0-15,0 0 16,-92 0-16,0 0 15,30 0-15,-91 0 16,0 30-16,31-30 16,-62 0-16,31 0 15,-1 0-15,32 0 16,30 0-16,0 0 15,0 0 1,0 0-16,0 0 16,61 0-16,0 0 15,-61 0-15,92 0 16,-31 0-16,-61 0 15,-61 0-15,31 0 16,-32 0-16,-29 0 16,-1 0-16,-31 0 15,1 0-15,61 0 16,-31 0-16,61 0 15,-30 0-15,61 0 16,0 0-16,-61 0 16,61 0-16,-31 0 15,1 0-15,-62 0 16,31 0-16,-62 0 15,62 0-15,-61 0 16,30 0-16,-30 0 16,-31 0-16,91 0 15,-60 0-15,61 0 16,0 0-16,-31 0 15,61 0 1,-91 0-16,61 0 16,-31 0-16,0 0 15,-30 0-15,61 0 16,-62 0-16,1 0 15,-31 0 1,61 0-16,-30 0 16,-31 0-1,30 0-15,1 0 16,-1 0-1,32 0-15,-1 0 16,-31 0-16,32 0 16,-32 0-16,1 0 15,61 0-15,-31 0 16,0 0-16,-30 0 15,60 0-15,-60 0 16,0 0-16,-1 0 16,1 0-16,-1 0 15,32 0-15,-32 0 16,93 0-16,-1 0 15,-91 0 1,91 0-16,0 0 16,-91 0-16,91 0 15,-91 0-15,30 0 16,31 0-16,-31 0 15,-30 0-15,30 0 16,0 0-16,-30 0 16,-1 0-16,1 0 15,-31 0-15,31 0 16,30 0-1,-61 0-15,31 0 16,-1 0 15,1 0-15,-1 0-1,1 0-15,-31 0 63,61 0-48,-30 0 1,-31 0-16,30 0 16,32 0-16,-32 0 15,1 0 32,-1 0-31,1 0-1,0 0 1,-31 0-16,61 0 15,-61 0-15,30 0 16,1 0 62,0 0-62,-1 0-1,1 0 1,-31 0-1,61 0 79,-30 0-78,-31 0-1,30 0 1,31 0 62,-61 0-63,31 0 17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1T21:17:26.577"/>
    </inkml:context>
    <inkml:brush xml:id="br0">
      <inkml:brushProperty name="width" value="0.26667" units="cm"/>
      <inkml:brushProperty name="height" value="0.5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-1 45 0,'0'0'78,"30"0"-78,31 0 15,92 0-15,-61 0 16,61 0-16,0 0 16,0 0-16,60 0 15,-60 0 1,62 0-16,-62 0 15,0 0-15,-31 0 16,-91 0-16,61 0 16,-62 0-16,-30 0 15,31 0-15,-1 0 16,-30 0-16,31 0 31,0 0-31,-1 0 16,31 0-16,62 0 15,-93 0-15,62 0 16,-61 0-16,91 0 15,-30 0-15,-62 0 16,61 0-16,-91 0 16,31 0-16,0 0 202,-1 0-202,1 0 16,-1 0-16,-30 0 16,62 0-16,-1 0 15,-61 0-15,61 0 16,-61 0 15,31 0 16,-1 0-32,1 0 1,-1 0-16,1 0 62,-31 0-46,61 0 0,-30 0-1,-31 30-15,92-30 31,-92 0-31,30 0 16,1 0 0,-31 0-1,30 0 1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1T21:17:29.387"/>
    </inkml:context>
    <inkml:brush xml:id="br0">
      <inkml:brushProperty name="width" value="0.26667" units="cm"/>
      <inkml:brushProperty name="height" value="0.53333" units="cm"/>
      <inkml:brushProperty name="color" value="#00FF00"/>
      <inkml:brushProperty name="tip" value="rectangle"/>
      <inkml:brushProperty name="rasterOp" value="maskPen"/>
      <inkml:brushProperty name="fitToCurve" value="1"/>
    </inkml:brush>
  </inkml:definitions>
  <inkml:trace contextRef="#ctx0" brushRef="#br0">0 81 0,'61'0'109,"92"0"-109,31 0 16,122 0-16,-92 0 15,0 0-15,62 0 16,-62 0-1,0 0-15,-122 0 16,61 0-16,-31 0 16,31 0-16,-122 0 15,91 0-15,-30 0 16,-31 0-16,1-31 15,29 31-15,-60 0 16,30 0-16,31-30 16,-61 30-16,60 0 15,-60 0-15,92 0 16,-62 0-16,-31 0 15,32 0-15,-32 0 16,1 0 46,-1 0-46,-30 0 0,92 0-1,-92 0-15,61 0 16,31 0-16,-61 0 15,91 0 1,-91 0-16,30 0 16,-30 0-16,-31 0 15,61 0 48,-61 0-48,61 0 1,0 0-16,-30 0 15,61 0-15,-92 0 16,61 0-16,-31 0 16,1 0 46,0 0-31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1T21:02:15.771"/>
    </inkml:context>
    <inkml:brush xml:id="br0">
      <inkml:brushProperty name="width" value="0.26667" units="cm"/>
      <inkml:brushProperty name="height" value="0.53333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-1 101 0,'0'-31'31,"0"1"-16,30 30 32,-30 0 0,31 0-31,30 0-1,-61 0-15,61 0 16,-30 0-16,0 0 15,-1 0-15,-30 0 16,61 0-16,1 0 16,-62 0-1,61 0-15,-61 0 16,30 0-16,32 0 15,-1 0-15,31 0 16,-62 0-16,93 0 16,-93 0-16,93 0 15,-32 0-15,-60 0 16,0 0-16,30 0 15,-31 0 1,1 0-16,0 0 47,-1 0-32,1 0-15,30 0 16,-30 0-16,-1 0 16,31 0-16,-30 0 15,30 0-15,0 0 16,-61 0-16,92 0 15,-61 0-15,-1 0 16,1 0-16,0 0 31,-1 0 0,-30 0-31,31 0 16,-1 0 0,1 0-16,0 0 15,30 0 1,-61 0-1,31 0 1,-1 0-16,1 0 31,-1 0 0,1 0 1,30-31-17,-30 31-15,-1 0 16,62 0-16,-92 0 15,92 0-15,-61 0 16,30 0-16,0 0 16,-61 0-16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28.36879" units="1/cm"/>
          <inkml:channelProperty channel="Y" name="resolution" value="28.30189" units="1/cm"/>
          <inkml:channelProperty channel="T" name="resolution" value="1" units="1/dev"/>
        </inkml:channelProperties>
      </inkml:inkSource>
      <inkml:timestamp xml:id="ts0" timeString="2024-02-11T21:02:19.936"/>
    </inkml:context>
    <inkml:brush xml:id="br0">
      <inkml:brushProperty name="width" value="0.26667" units="cm"/>
      <inkml:brushProperty name="height" value="0.53333" units="cm"/>
      <inkml:brushProperty name="color" value="#00FFFF"/>
      <inkml:brushProperty name="tip" value="rectangle"/>
      <inkml:brushProperty name="rasterOp" value="maskPen"/>
      <inkml:brushProperty name="fitToCurve" value="1"/>
    </inkml:brush>
  </inkml:definitions>
  <inkml:trace contextRef="#ctx0" brushRef="#br0">-1 0 0,'30'0'46,"-30"0"-30,61 0-16,-30 0 16,30 0-16,31 0 15,30 0-15,-30 0 16,61 0-16,92 0 15,0 0-15,-31 0 16,92 0-16,-61 0 16,30 0-16,-30 0 15,0 0-15,0 0 16,-92 0-16,0 0 15,30 0-15,-91 0 16,0 30-16,31-30 16,-62 0-16,31 0 15,-1 0-15,32 0 16,30 0-16,0 0 15,0 0 1,0 0-16,0 0 16,61 0-16,0 0 15,-61 0-15,92 0 16,-31 0-16,-61 0 15,-61 0-15,31 0 16,-32 0-16,-29 0 16,-1 0-16,-31 0 15,1 0-15,61 0 16,-31 0-16,61 0 15,-30 0-15,61 0 16,0 0-16,-61 0 16,61 0-16,-31 0 15,1 0-15,-62 0 16,31 0-16,-62 0 15,62 0-15,-61 0 16,30 0-16,-30 0 16,-31 0-16,91 0 15,-60 0-15,61 0 16,0 0-16,-31 0 15,61 0 1,-91 0-16,61 0 16,-31 0-16,0 0 15,-30 0-15,61 0 16,-62 0-16,1 0 15,-31 0 1,61 0-16,-30 0 16,-31 0-1,30 0-15,1 0 16,-1 0-1,32 0-15,-1 0 16,-31 0-16,32 0 16,-32 0-16,1 0 15,61 0-15,-31 0 16,0 0-16,-30 0 15,60 0-15,-60 0 16,0 0-16,-1 0 16,1 0-16,-1 0 15,32 0-15,-32 0 16,93 0-16,-1 0 15,-91 0 1,91 0-16,0 0 16,-91 0-16,91 0 15,-91 0-15,30 0 16,31 0-16,-31 0 15,-30 0-15,30 0 16,0 0-16,-30 0 16,-1 0-16,1 0 15,-31 0-15,31 0 16,30 0-1,-61 0-15,31 0 16,-1 0 15,1 0-15,-1 0-1,1 0-15,-31 0 63,61 0-48,-30 0 1,-31 0-16,30 0 16,32 0-16,-32 0 15,1 0 32,-1 0-31,1 0-1,0 0 1,-31 0-16,61 0 15,-61 0-15,30 0 16,1 0 62,0 0-62,-1 0-1,1 0 1,-31 0-1,61 0 79,-30 0-78,-31 0-1,30 0 1,31 0 62,-61 0-63,31 0 17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B66744-7A01-4939-96F4-E194CF2B1161}" type="datetimeFigureOut">
              <a:rPr lang="ru-RU" smtClean="0"/>
              <a:t>01.12.2024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73656-18B9-41A0-9F74-6D73C4A12C4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8152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4D6FEA-2714-4345-B829-950034DCF888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D0A857-3804-44ED-92DC-31340B5326A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69128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39BADF-39AF-4185-B403-4EDE5E3E2A5A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A94BD0-D6EF-4DB3-B8C6-A7F79974A68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7107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5BE27C-A44E-4CFE-928D-DED1F948AFF3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FF54FE-0A24-42EE-8CF9-85A32380F74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75108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CCE402-1C5E-42EF-8F36-50BCE605C626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E1403-21E3-472A-8CBE-75765D8A73D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26416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D0642-F67D-49C4-A91F-DF8E5763F5FA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B738E1-0652-487C-9C1A-76BA8286110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882877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B84B7-D10E-4E86-97F5-BDFA2E0AB3C4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C64B9-280D-4A19-9868-DC6CF662ABE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78823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BAAC99-5632-4DD3-9E4D-A5D862D5FCF5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1E9995-B518-4EB3-B72B-87D984851BC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641162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8D2023-D745-4FDA-AC66-182C0CA457C3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FD3A2-7650-46CC-BD3F-62D79D498FD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154909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20515-242F-4EA5-A05B-F3CC30AC1BDD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957B4D-982B-48F1-B52D-4248BF855010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58352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1C723-8BCB-4998-97BC-280654F9FFCB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529E0-1DD3-4536-B33A-C208BE5DEB2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272545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C4974-2CD4-44E5-BE6E-C331D831242E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0E4F9-9663-48DA-A291-7A2A0E32B8D5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47147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E0F6A-1932-44F6-A08F-19FBC510DC33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3BEC4-9F8F-4451-99E2-4329EAA5CE7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497212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59BDB3-936B-48A4-90AF-CC74A8C53104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CE6DE-EC31-4148-B555-69E61859937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210280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064710-E161-408D-A004-B5A00E0E6912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AD88E1-62A6-4E9D-966B-4264D0D6327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947340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4B7BD-D825-4F2C-AABC-2B106F80A784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44FBAD-A068-4D5E-A114-85364D66438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376779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67A224-6EA9-4B7E-B16F-9EBBD25A18C5}" type="datetimeFigureOut">
              <a:rPr lang="ru-RU" smtClean="0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pPr>
              <a:defRPr/>
            </a:pPr>
            <a:fld id="{A423A082-FA3D-4002-B05A-D51D55E7DED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0730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5BF45F-2006-4322-8E5D-17351033F24A}" type="datetimeFigureOut">
              <a:rPr lang="ru-RU" smtClean="0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3CA5CB-82F0-45C4-A406-A3B6D5CB6AF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95126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F74F55-DC43-41C8-95F6-E413F2614474}" type="datetimeFigureOut">
              <a:rPr lang="ru-RU" smtClean="0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A8F1D4-1C85-4421-A880-8733ABCEC82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8123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53B388-0C11-49FB-99EE-62AEA721CEE3}" type="datetimeFigureOut">
              <a:rPr lang="ru-RU" smtClean="0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DEC10F-7DD7-4EA7-BCBC-677660F3881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188873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5DA91C-6BAD-45A1-BE5A-456B0CC1232D}" type="datetimeFigureOut">
              <a:rPr lang="ru-RU" smtClean="0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33D2E2-9110-4D66-B22B-E899E86F674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46197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0C8E443-9A8C-4931-804C-5E053E6E401F}" type="datetimeFigureOut">
              <a:rPr lang="ru-RU" smtClean="0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77A5A0-9135-475A-9F97-DF57051284C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821038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0068BC-2C14-4FDE-9E5D-AD0908804D2E}" type="datetimeFigureOut">
              <a:rPr lang="ru-RU" smtClean="0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7C2143-B92F-4E3C-BF97-FD8CB8AC8E5D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465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29541-AE40-45A2-8674-FEE24DAD65DD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33EC6-80DD-4581-A6F9-1A166CF8C696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8077518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4B0C0E-1BD0-4AB5-9C11-A6D0E4D4F378}" type="datetimeFigureOut">
              <a:rPr lang="ru-RU" smtClean="0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AF9582-6CCF-4323-A0BD-5F6C5E87508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03069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fld id="{EFAAB7FC-96C2-41F0-9B04-812FE7610E74}" type="datetimeFigureOut">
              <a:rPr lang="ru-RU" smtClean="0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060F-2DA2-4E9E-BE7E-EF8FBD9784C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14893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7A8D66-2E8E-49A2-892E-6CBD66163AEB}" type="datetimeFigureOut">
              <a:rPr lang="ru-RU" smtClean="0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1E77D2-4A25-4145-95CD-5BFE8986EA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50502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1B2314-9DCD-49A4-BBF8-913927F1307A}" type="datetimeFigureOut">
              <a:rPr lang="ru-RU" smtClean="0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DA5962-B003-4351-B491-28A3F2CE83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78260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B764E58E-9377-491C-BAAE-5993594E3F93}"/>
              </a:ext>
            </a:extLst>
          </p:cNvPr>
          <p:cNvGrpSpPr/>
          <p:nvPr userDrawn="1"/>
        </p:nvGrpSpPr>
        <p:grpSpPr>
          <a:xfrm>
            <a:off x="10920851" y="133368"/>
            <a:ext cx="1036335" cy="358338"/>
            <a:chOff x="10099577" y="300997"/>
            <a:chExt cx="1512553" cy="523002"/>
          </a:xfrm>
          <a:solidFill>
            <a:srgbClr val="2D2B8D"/>
          </a:solidFill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8EF519E2-E53C-4D9E-B400-08D67129D2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4558" y="546724"/>
              <a:ext cx="576131" cy="33206"/>
            </a:xfrm>
            <a:custGeom>
              <a:avLst/>
              <a:gdLst/>
              <a:ahLst/>
              <a:cxnLst>
                <a:cxn ang="0">
                  <a:pos x="1505" y="0"/>
                </a:cxn>
                <a:cxn ang="0">
                  <a:pos x="0" y="0"/>
                </a:cxn>
                <a:cxn ang="0">
                  <a:pos x="0" y="84"/>
                </a:cxn>
                <a:cxn ang="0">
                  <a:pos x="1509" y="84"/>
                </a:cxn>
                <a:cxn ang="0">
                  <a:pos x="1505" y="0"/>
                </a:cxn>
              </a:cxnLst>
              <a:rect l="0" t="0" r="r" b="b"/>
              <a:pathLst>
                <a:path w="1509" h="84">
                  <a:moveTo>
                    <a:pt x="1505" y="0"/>
                  </a:moveTo>
                  <a:lnTo>
                    <a:pt x="0" y="0"/>
                  </a:lnTo>
                  <a:lnTo>
                    <a:pt x="0" y="84"/>
                  </a:lnTo>
                  <a:lnTo>
                    <a:pt x="1509" y="84"/>
                  </a:lnTo>
                  <a:lnTo>
                    <a:pt x="1505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EB5A74A1-76B1-403A-8FB8-3FBCC4A7FA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29357" y="546724"/>
              <a:ext cx="576131" cy="33206"/>
            </a:xfrm>
            <a:custGeom>
              <a:avLst/>
              <a:gdLst/>
              <a:ahLst/>
              <a:cxnLst>
                <a:cxn ang="0">
                  <a:pos x="1510" y="0"/>
                </a:cxn>
                <a:cxn ang="0">
                  <a:pos x="9" y="0"/>
                </a:cxn>
                <a:cxn ang="0">
                  <a:pos x="0" y="84"/>
                </a:cxn>
                <a:cxn ang="0">
                  <a:pos x="1510" y="84"/>
                </a:cxn>
                <a:cxn ang="0">
                  <a:pos x="1510" y="0"/>
                </a:cxn>
              </a:cxnLst>
              <a:rect l="0" t="0" r="r" b="b"/>
              <a:pathLst>
                <a:path w="1510" h="84">
                  <a:moveTo>
                    <a:pt x="1510" y="0"/>
                  </a:moveTo>
                  <a:lnTo>
                    <a:pt x="9" y="0"/>
                  </a:lnTo>
                  <a:lnTo>
                    <a:pt x="0" y="84"/>
                  </a:lnTo>
                  <a:lnTo>
                    <a:pt x="1510" y="84"/>
                  </a:lnTo>
                  <a:lnTo>
                    <a:pt x="1510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141FBEA-CB09-4617-90BF-6E4515E5E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9577" y="666268"/>
              <a:ext cx="131166" cy="122864"/>
            </a:xfrm>
            <a:custGeom>
              <a:avLst/>
              <a:gdLst/>
              <a:ahLst/>
              <a:cxnLst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8" y="309"/>
                </a:cxn>
                <a:cxn ang="0">
                  <a:pos x="148" y="292"/>
                </a:cxn>
                <a:cxn ang="0">
                  <a:pos x="106" y="283"/>
                </a:cxn>
                <a:cxn ang="0">
                  <a:pos x="106" y="30"/>
                </a:cxn>
                <a:cxn ang="0">
                  <a:pos x="232" y="30"/>
                </a:cxn>
                <a:cxn ang="0">
                  <a:pos x="232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0" y="0"/>
                </a:cxn>
                <a:cxn ang="0">
                  <a:pos x="0" y="17"/>
                </a:cxn>
              </a:cxnLst>
              <a:rect l="0" t="0" r="r" b="b"/>
              <a:pathLst>
                <a:path w="342" h="309">
                  <a:moveTo>
                    <a:pt x="0" y="17"/>
                  </a:move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8" y="309"/>
                  </a:lnTo>
                  <a:lnTo>
                    <a:pt x="148" y="292"/>
                  </a:lnTo>
                  <a:lnTo>
                    <a:pt x="106" y="283"/>
                  </a:lnTo>
                  <a:lnTo>
                    <a:pt x="106" y="30"/>
                  </a:lnTo>
                  <a:lnTo>
                    <a:pt x="232" y="30"/>
                  </a:lnTo>
                  <a:lnTo>
                    <a:pt x="232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0" y="0"/>
                  </a:lnTo>
                  <a:lnTo>
                    <a:pt x="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8B219EA-8104-447D-9B8C-156A030698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53987" y="666268"/>
              <a:ext cx="89658" cy="122864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139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39" y="309"/>
                </a:cxn>
                <a:cxn ang="0">
                  <a:pos x="156" y="309"/>
                </a:cxn>
                <a:cxn ang="0">
                  <a:pos x="156" y="292"/>
                </a:cxn>
                <a:cxn ang="0">
                  <a:pos x="139" y="288"/>
                </a:cxn>
                <a:cxn ang="0">
                  <a:pos x="101" y="283"/>
                </a:cxn>
                <a:cxn ang="0">
                  <a:pos x="101" y="178"/>
                </a:cxn>
                <a:cxn ang="0">
                  <a:pos x="127" y="178"/>
                </a:cxn>
                <a:cxn ang="0">
                  <a:pos x="139" y="178"/>
                </a:cxn>
                <a:cxn ang="0">
                  <a:pos x="236" y="81"/>
                </a:cxn>
                <a:cxn ang="0">
                  <a:pos x="148" y="0"/>
                </a:cxn>
                <a:cxn ang="0">
                  <a:pos x="139" y="161"/>
                </a:cxn>
                <a:cxn ang="0">
                  <a:pos x="139" y="161"/>
                </a:cxn>
                <a:cxn ang="0">
                  <a:pos x="118" y="161"/>
                </a:cxn>
                <a:cxn ang="0">
                  <a:pos x="101" y="161"/>
                </a:cxn>
                <a:cxn ang="0">
                  <a:pos x="101" y="21"/>
                </a:cxn>
                <a:cxn ang="0">
                  <a:pos x="118" y="21"/>
                </a:cxn>
                <a:cxn ang="0">
                  <a:pos x="139" y="26"/>
                </a:cxn>
                <a:cxn ang="0">
                  <a:pos x="173" y="93"/>
                </a:cxn>
                <a:cxn ang="0">
                  <a:pos x="139" y="161"/>
                </a:cxn>
              </a:cxnLst>
              <a:rect l="0" t="0" r="r" b="b"/>
              <a:pathLst>
                <a:path w="236" h="309">
                  <a:moveTo>
                    <a:pt x="148" y="0"/>
                  </a:moveTo>
                  <a:lnTo>
                    <a:pt x="139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39" y="309"/>
                  </a:lnTo>
                  <a:lnTo>
                    <a:pt x="156" y="309"/>
                  </a:lnTo>
                  <a:lnTo>
                    <a:pt x="156" y="292"/>
                  </a:lnTo>
                  <a:lnTo>
                    <a:pt x="139" y="288"/>
                  </a:lnTo>
                  <a:lnTo>
                    <a:pt x="101" y="283"/>
                  </a:lnTo>
                  <a:lnTo>
                    <a:pt x="101" y="178"/>
                  </a:lnTo>
                  <a:lnTo>
                    <a:pt x="127" y="178"/>
                  </a:lnTo>
                  <a:lnTo>
                    <a:pt x="139" y="178"/>
                  </a:lnTo>
                  <a:cubicBezTo>
                    <a:pt x="203" y="174"/>
                    <a:pt x="236" y="144"/>
                    <a:pt x="236" y="81"/>
                  </a:cubicBezTo>
                  <a:cubicBezTo>
                    <a:pt x="236" y="26"/>
                    <a:pt x="198" y="0"/>
                    <a:pt x="148" y="0"/>
                  </a:cubicBezTo>
                  <a:close/>
                  <a:moveTo>
                    <a:pt x="139" y="161"/>
                  </a:moveTo>
                  <a:lnTo>
                    <a:pt x="139" y="161"/>
                  </a:lnTo>
                  <a:lnTo>
                    <a:pt x="118" y="161"/>
                  </a:lnTo>
                  <a:lnTo>
                    <a:pt x="101" y="161"/>
                  </a:lnTo>
                  <a:lnTo>
                    <a:pt x="101" y="21"/>
                  </a:lnTo>
                  <a:lnTo>
                    <a:pt x="118" y="21"/>
                  </a:lnTo>
                  <a:cubicBezTo>
                    <a:pt x="122" y="21"/>
                    <a:pt x="131" y="21"/>
                    <a:pt x="139" y="26"/>
                  </a:cubicBezTo>
                  <a:cubicBezTo>
                    <a:pt x="156" y="30"/>
                    <a:pt x="173" y="51"/>
                    <a:pt x="173" y="93"/>
                  </a:cubicBezTo>
                  <a:cubicBezTo>
                    <a:pt x="173" y="123"/>
                    <a:pt x="165" y="152"/>
                    <a:pt x="139" y="161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71F453EE-6CA0-49B2-BA17-C90BA53D69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368549" y="664607"/>
              <a:ext cx="121204" cy="126184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156" y="0"/>
                </a:cxn>
                <a:cxn ang="0">
                  <a:pos x="0" y="156"/>
                </a:cxn>
                <a:cxn ang="0">
                  <a:pos x="156" y="317"/>
                </a:cxn>
                <a:cxn ang="0">
                  <a:pos x="160" y="317"/>
                </a:cxn>
                <a:cxn ang="0">
                  <a:pos x="317" y="156"/>
                </a:cxn>
                <a:cxn ang="0">
                  <a:pos x="160" y="0"/>
                </a:cxn>
                <a:cxn ang="0">
                  <a:pos x="160" y="300"/>
                </a:cxn>
                <a:cxn ang="0">
                  <a:pos x="160" y="300"/>
                </a:cxn>
                <a:cxn ang="0">
                  <a:pos x="156" y="300"/>
                </a:cxn>
                <a:cxn ang="0">
                  <a:pos x="72" y="148"/>
                </a:cxn>
                <a:cxn ang="0">
                  <a:pos x="156" y="17"/>
                </a:cxn>
                <a:cxn ang="0">
                  <a:pos x="245" y="169"/>
                </a:cxn>
                <a:cxn ang="0">
                  <a:pos x="160" y="300"/>
                </a:cxn>
              </a:cxnLst>
              <a:rect l="0" t="0" r="r" b="b"/>
              <a:pathLst>
                <a:path w="317" h="317">
                  <a:moveTo>
                    <a:pt x="160" y="0"/>
                  </a:moveTo>
                  <a:lnTo>
                    <a:pt x="156" y="0"/>
                  </a:lnTo>
                  <a:cubicBezTo>
                    <a:pt x="55" y="0"/>
                    <a:pt x="0" y="55"/>
                    <a:pt x="0" y="156"/>
                  </a:cubicBezTo>
                  <a:cubicBezTo>
                    <a:pt x="0" y="262"/>
                    <a:pt x="55" y="317"/>
                    <a:pt x="156" y="317"/>
                  </a:cubicBezTo>
                  <a:lnTo>
                    <a:pt x="160" y="317"/>
                  </a:lnTo>
                  <a:cubicBezTo>
                    <a:pt x="258" y="317"/>
                    <a:pt x="317" y="262"/>
                    <a:pt x="317" y="156"/>
                  </a:cubicBezTo>
                  <a:cubicBezTo>
                    <a:pt x="317" y="55"/>
                    <a:pt x="262" y="0"/>
                    <a:pt x="160" y="0"/>
                  </a:cubicBezTo>
                  <a:close/>
                  <a:moveTo>
                    <a:pt x="160" y="300"/>
                  </a:moveTo>
                  <a:lnTo>
                    <a:pt x="160" y="300"/>
                  </a:lnTo>
                  <a:lnTo>
                    <a:pt x="156" y="300"/>
                  </a:lnTo>
                  <a:cubicBezTo>
                    <a:pt x="110" y="296"/>
                    <a:pt x="72" y="258"/>
                    <a:pt x="72" y="148"/>
                  </a:cubicBezTo>
                  <a:cubicBezTo>
                    <a:pt x="72" y="55"/>
                    <a:pt x="106" y="21"/>
                    <a:pt x="156" y="17"/>
                  </a:cubicBezTo>
                  <a:cubicBezTo>
                    <a:pt x="207" y="21"/>
                    <a:pt x="245" y="63"/>
                    <a:pt x="245" y="169"/>
                  </a:cubicBezTo>
                  <a:cubicBezTo>
                    <a:pt x="245" y="232"/>
                    <a:pt x="220" y="300"/>
                    <a:pt x="160" y="300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B9A3C2E-DDB2-405E-8DC4-3D9B93F9F0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517978" y="664607"/>
              <a:ext cx="111241" cy="126184"/>
            </a:xfrm>
            <a:custGeom>
              <a:avLst/>
              <a:gdLst/>
              <a:ahLst/>
              <a:cxnLst>
                <a:cxn ang="0">
                  <a:pos x="190" y="296"/>
                </a:cxn>
                <a:cxn ang="0">
                  <a:pos x="72" y="156"/>
                </a:cxn>
                <a:cxn ang="0">
                  <a:pos x="173" y="21"/>
                </a:cxn>
                <a:cxn ang="0">
                  <a:pos x="266" y="101"/>
                </a:cxn>
                <a:cxn ang="0">
                  <a:pos x="283" y="101"/>
                </a:cxn>
                <a:cxn ang="0">
                  <a:pos x="283" y="17"/>
                </a:cxn>
                <a:cxn ang="0">
                  <a:pos x="262" y="17"/>
                </a:cxn>
                <a:cxn ang="0">
                  <a:pos x="165" y="0"/>
                </a:cxn>
                <a:cxn ang="0">
                  <a:pos x="0" y="152"/>
                </a:cxn>
                <a:cxn ang="0">
                  <a:pos x="165" y="317"/>
                </a:cxn>
                <a:cxn ang="0">
                  <a:pos x="292" y="287"/>
                </a:cxn>
                <a:cxn ang="0">
                  <a:pos x="292" y="241"/>
                </a:cxn>
                <a:cxn ang="0">
                  <a:pos x="283" y="241"/>
                </a:cxn>
                <a:cxn ang="0">
                  <a:pos x="190" y="296"/>
                </a:cxn>
              </a:cxnLst>
              <a:rect l="0" t="0" r="r" b="b"/>
              <a:pathLst>
                <a:path w="292" h="317">
                  <a:moveTo>
                    <a:pt x="190" y="296"/>
                  </a:moveTo>
                  <a:cubicBezTo>
                    <a:pt x="114" y="296"/>
                    <a:pt x="72" y="224"/>
                    <a:pt x="72" y="156"/>
                  </a:cubicBezTo>
                  <a:cubicBezTo>
                    <a:pt x="72" y="80"/>
                    <a:pt x="110" y="21"/>
                    <a:pt x="173" y="21"/>
                  </a:cubicBezTo>
                  <a:cubicBezTo>
                    <a:pt x="224" y="21"/>
                    <a:pt x="258" y="51"/>
                    <a:pt x="266" y="101"/>
                  </a:cubicBezTo>
                  <a:lnTo>
                    <a:pt x="283" y="101"/>
                  </a:lnTo>
                  <a:lnTo>
                    <a:pt x="283" y="17"/>
                  </a:lnTo>
                  <a:lnTo>
                    <a:pt x="262" y="17"/>
                  </a:lnTo>
                  <a:cubicBezTo>
                    <a:pt x="233" y="8"/>
                    <a:pt x="199" y="0"/>
                    <a:pt x="165" y="0"/>
                  </a:cubicBezTo>
                  <a:cubicBezTo>
                    <a:pt x="76" y="0"/>
                    <a:pt x="0" y="47"/>
                    <a:pt x="0" y="152"/>
                  </a:cubicBezTo>
                  <a:cubicBezTo>
                    <a:pt x="0" y="254"/>
                    <a:pt x="68" y="317"/>
                    <a:pt x="165" y="317"/>
                  </a:cubicBezTo>
                  <a:cubicBezTo>
                    <a:pt x="237" y="317"/>
                    <a:pt x="262" y="300"/>
                    <a:pt x="292" y="287"/>
                  </a:cubicBezTo>
                  <a:lnTo>
                    <a:pt x="292" y="241"/>
                  </a:lnTo>
                  <a:lnTo>
                    <a:pt x="283" y="241"/>
                  </a:lnTo>
                  <a:cubicBezTo>
                    <a:pt x="271" y="279"/>
                    <a:pt x="228" y="296"/>
                    <a:pt x="190" y="296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97B13DAB-6D92-4ADF-AEAD-3ABF38B500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654125" y="666268"/>
              <a:ext cx="96299" cy="122864"/>
            </a:xfrm>
            <a:custGeom>
              <a:avLst/>
              <a:gdLst/>
              <a:ahLst/>
              <a:cxnLst>
                <a:cxn ang="0">
                  <a:pos x="174" y="148"/>
                </a:cxn>
                <a:cxn ang="0">
                  <a:pos x="174" y="144"/>
                </a:cxn>
                <a:cxn ang="0">
                  <a:pos x="241" y="72"/>
                </a:cxn>
                <a:cxn ang="0">
                  <a:pos x="14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40" y="309"/>
                </a:cxn>
                <a:cxn ang="0">
                  <a:pos x="148" y="309"/>
                </a:cxn>
                <a:cxn ang="0">
                  <a:pos x="254" y="228"/>
                </a:cxn>
                <a:cxn ang="0">
                  <a:pos x="174" y="148"/>
                </a:cxn>
                <a:cxn ang="0">
                  <a:pos x="102" y="21"/>
                </a:cxn>
                <a:cxn ang="0">
                  <a:pos x="102" y="21"/>
                </a:cxn>
                <a:cxn ang="0">
                  <a:pos x="140" y="26"/>
                </a:cxn>
                <a:cxn ang="0">
                  <a:pos x="174" y="81"/>
                </a:cxn>
                <a:cxn ang="0">
                  <a:pos x="140" y="136"/>
                </a:cxn>
                <a:cxn ang="0">
                  <a:pos x="127" y="140"/>
                </a:cxn>
                <a:cxn ang="0">
                  <a:pos x="102" y="140"/>
                </a:cxn>
                <a:cxn ang="0">
                  <a:pos x="102" y="21"/>
                </a:cxn>
                <a:cxn ang="0">
                  <a:pos x="140" y="288"/>
                </a:cxn>
                <a:cxn ang="0">
                  <a:pos x="140" y="288"/>
                </a:cxn>
                <a:cxn ang="0">
                  <a:pos x="102" y="271"/>
                </a:cxn>
                <a:cxn ang="0">
                  <a:pos x="102" y="157"/>
                </a:cxn>
                <a:cxn ang="0">
                  <a:pos x="127" y="157"/>
                </a:cxn>
                <a:cxn ang="0">
                  <a:pos x="140" y="157"/>
                </a:cxn>
                <a:cxn ang="0">
                  <a:pos x="190" y="228"/>
                </a:cxn>
                <a:cxn ang="0">
                  <a:pos x="140" y="288"/>
                </a:cxn>
              </a:cxnLst>
              <a:rect l="0" t="0" r="r" b="b"/>
              <a:pathLst>
                <a:path w="254" h="309">
                  <a:moveTo>
                    <a:pt x="174" y="148"/>
                  </a:moveTo>
                  <a:lnTo>
                    <a:pt x="174" y="144"/>
                  </a:lnTo>
                  <a:cubicBezTo>
                    <a:pt x="212" y="136"/>
                    <a:pt x="241" y="110"/>
                    <a:pt x="241" y="72"/>
                  </a:cubicBezTo>
                  <a:cubicBezTo>
                    <a:pt x="241" y="21"/>
                    <a:pt x="199" y="0"/>
                    <a:pt x="140" y="0"/>
                  </a:cubicBez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40" y="309"/>
                  </a:lnTo>
                  <a:lnTo>
                    <a:pt x="148" y="309"/>
                  </a:lnTo>
                  <a:cubicBezTo>
                    <a:pt x="207" y="309"/>
                    <a:pt x="254" y="279"/>
                    <a:pt x="254" y="228"/>
                  </a:cubicBezTo>
                  <a:cubicBezTo>
                    <a:pt x="254" y="174"/>
                    <a:pt x="224" y="152"/>
                    <a:pt x="174" y="148"/>
                  </a:cubicBezTo>
                  <a:close/>
                  <a:moveTo>
                    <a:pt x="102" y="21"/>
                  </a:moveTo>
                  <a:lnTo>
                    <a:pt x="102" y="21"/>
                  </a:lnTo>
                  <a:cubicBezTo>
                    <a:pt x="114" y="21"/>
                    <a:pt x="127" y="21"/>
                    <a:pt x="140" y="26"/>
                  </a:cubicBezTo>
                  <a:cubicBezTo>
                    <a:pt x="161" y="30"/>
                    <a:pt x="174" y="47"/>
                    <a:pt x="174" y="81"/>
                  </a:cubicBezTo>
                  <a:cubicBezTo>
                    <a:pt x="174" y="106"/>
                    <a:pt x="165" y="131"/>
                    <a:pt x="140" y="136"/>
                  </a:cubicBezTo>
                  <a:cubicBezTo>
                    <a:pt x="135" y="136"/>
                    <a:pt x="131" y="140"/>
                    <a:pt x="127" y="140"/>
                  </a:cubicBezTo>
                  <a:lnTo>
                    <a:pt x="102" y="140"/>
                  </a:lnTo>
                  <a:lnTo>
                    <a:pt x="102" y="21"/>
                  </a:lnTo>
                  <a:close/>
                  <a:moveTo>
                    <a:pt x="140" y="288"/>
                  </a:moveTo>
                  <a:lnTo>
                    <a:pt x="140" y="288"/>
                  </a:lnTo>
                  <a:cubicBezTo>
                    <a:pt x="123" y="288"/>
                    <a:pt x="110" y="279"/>
                    <a:pt x="102" y="271"/>
                  </a:cubicBezTo>
                  <a:lnTo>
                    <a:pt x="102" y="157"/>
                  </a:lnTo>
                  <a:lnTo>
                    <a:pt x="127" y="157"/>
                  </a:lnTo>
                  <a:lnTo>
                    <a:pt x="140" y="157"/>
                  </a:lnTo>
                  <a:cubicBezTo>
                    <a:pt x="174" y="165"/>
                    <a:pt x="190" y="190"/>
                    <a:pt x="190" y="228"/>
                  </a:cubicBezTo>
                  <a:cubicBezTo>
                    <a:pt x="190" y="262"/>
                    <a:pt x="174" y="288"/>
                    <a:pt x="140" y="288"/>
                  </a:cubicBez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997E18B7-E2E3-4FFE-A91F-0CD5422C7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78649" y="666268"/>
              <a:ext cx="89658" cy="122864"/>
            </a:xfrm>
            <a:custGeom>
              <a:avLst/>
              <a:gdLst/>
              <a:ahLst/>
              <a:cxnLst>
                <a:cxn ang="0">
                  <a:pos x="199" y="279"/>
                </a:cxn>
                <a:cxn ang="0">
                  <a:pos x="101" y="279"/>
                </a:cxn>
                <a:cxn ang="0">
                  <a:pos x="101" y="157"/>
                </a:cxn>
                <a:cxn ang="0">
                  <a:pos x="156" y="157"/>
                </a:cxn>
                <a:cxn ang="0">
                  <a:pos x="169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69" y="93"/>
                </a:cxn>
                <a:cxn ang="0">
                  <a:pos x="156" y="136"/>
                </a:cxn>
                <a:cxn ang="0">
                  <a:pos x="101" y="136"/>
                </a:cxn>
                <a:cxn ang="0">
                  <a:pos x="101" y="30"/>
                </a:cxn>
                <a:cxn ang="0">
                  <a:pos x="194" y="30"/>
                </a:cxn>
                <a:cxn ang="0">
                  <a:pos x="207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203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4" y="309"/>
                </a:cxn>
                <a:cxn ang="0">
                  <a:pos x="237" y="220"/>
                </a:cxn>
                <a:cxn ang="0">
                  <a:pos x="220" y="220"/>
                </a:cxn>
                <a:cxn ang="0">
                  <a:pos x="199" y="279"/>
                </a:cxn>
              </a:cxnLst>
              <a:rect l="0" t="0" r="r" b="b"/>
              <a:pathLst>
                <a:path w="237" h="309">
                  <a:moveTo>
                    <a:pt x="199" y="279"/>
                  </a:moveTo>
                  <a:lnTo>
                    <a:pt x="101" y="279"/>
                  </a:lnTo>
                  <a:lnTo>
                    <a:pt x="101" y="157"/>
                  </a:lnTo>
                  <a:lnTo>
                    <a:pt x="156" y="157"/>
                  </a:lnTo>
                  <a:lnTo>
                    <a:pt x="169" y="199"/>
                  </a:lnTo>
                  <a:lnTo>
                    <a:pt x="186" y="199"/>
                  </a:lnTo>
                  <a:cubicBezTo>
                    <a:pt x="182" y="182"/>
                    <a:pt x="182" y="165"/>
                    <a:pt x="182" y="144"/>
                  </a:cubicBezTo>
                  <a:cubicBezTo>
                    <a:pt x="182" y="127"/>
                    <a:pt x="182" y="110"/>
                    <a:pt x="186" y="93"/>
                  </a:cubicBezTo>
                  <a:lnTo>
                    <a:pt x="169" y="93"/>
                  </a:lnTo>
                  <a:lnTo>
                    <a:pt x="156" y="136"/>
                  </a:lnTo>
                  <a:lnTo>
                    <a:pt x="101" y="136"/>
                  </a:lnTo>
                  <a:lnTo>
                    <a:pt x="101" y="30"/>
                  </a:lnTo>
                  <a:lnTo>
                    <a:pt x="194" y="30"/>
                  </a:lnTo>
                  <a:lnTo>
                    <a:pt x="207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203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4" y="309"/>
                  </a:lnTo>
                  <a:lnTo>
                    <a:pt x="237" y="220"/>
                  </a:lnTo>
                  <a:lnTo>
                    <a:pt x="220" y="220"/>
                  </a:lnTo>
                  <a:lnTo>
                    <a:pt x="199" y="27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1900BEDA-4FCF-4C01-9C4F-53AF151772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93211" y="666268"/>
              <a:ext cx="189277" cy="157731"/>
            </a:xfrm>
            <a:custGeom>
              <a:avLst/>
              <a:gdLst/>
              <a:ahLst/>
              <a:cxnLst>
                <a:cxn ang="0">
                  <a:pos x="444" y="26"/>
                </a:cxn>
                <a:cxn ang="0">
                  <a:pos x="490" y="17"/>
                </a:cxn>
                <a:cxn ang="0">
                  <a:pos x="490" y="0"/>
                </a:cxn>
                <a:cxn ang="0">
                  <a:pos x="338" y="0"/>
                </a:cxn>
                <a:cxn ang="0">
                  <a:pos x="338" y="17"/>
                </a:cxn>
                <a:cxn ang="0">
                  <a:pos x="380" y="26"/>
                </a:cxn>
                <a:cxn ang="0">
                  <a:pos x="380" y="283"/>
                </a:cxn>
                <a:cxn ang="0">
                  <a:pos x="275" y="283"/>
                </a:cxn>
                <a:cxn ang="0">
                  <a:pos x="275" y="26"/>
                </a:cxn>
                <a:cxn ang="0">
                  <a:pos x="317" y="17"/>
                </a:cxn>
                <a:cxn ang="0">
                  <a:pos x="317" y="0"/>
                </a:cxn>
                <a:cxn ang="0">
                  <a:pos x="169" y="0"/>
                </a:cxn>
                <a:cxn ang="0">
                  <a:pos x="169" y="17"/>
                </a:cxn>
                <a:cxn ang="0">
                  <a:pos x="211" y="26"/>
                </a:cxn>
                <a:cxn ang="0">
                  <a:pos x="211" y="283"/>
                </a:cxn>
                <a:cxn ang="0">
                  <a:pos x="106" y="283"/>
                </a:cxn>
                <a:cxn ang="0">
                  <a:pos x="106" y="26"/>
                </a:cxn>
                <a:cxn ang="0">
                  <a:pos x="148" y="17"/>
                </a:cxn>
                <a:cxn ang="0">
                  <a:pos x="148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457" y="309"/>
                </a:cxn>
                <a:cxn ang="0">
                  <a:pos x="457" y="398"/>
                </a:cxn>
                <a:cxn ang="0">
                  <a:pos x="474" y="398"/>
                </a:cxn>
                <a:cxn ang="0">
                  <a:pos x="495" y="283"/>
                </a:cxn>
                <a:cxn ang="0">
                  <a:pos x="444" y="283"/>
                </a:cxn>
                <a:cxn ang="0">
                  <a:pos x="444" y="26"/>
                </a:cxn>
              </a:cxnLst>
              <a:rect l="0" t="0" r="r" b="b"/>
              <a:pathLst>
                <a:path w="495" h="398">
                  <a:moveTo>
                    <a:pt x="444" y="26"/>
                  </a:moveTo>
                  <a:lnTo>
                    <a:pt x="490" y="17"/>
                  </a:lnTo>
                  <a:lnTo>
                    <a:pt x="490" y="0"/>
                  </a:lnTo>
                  <a:lnTo>
                    <a:pt x="338" y="0"/>
                  </a:lnTo>
                  <a:lnTo>
                    <a:pt x="338" y="17"/>
                  </a:lnTo>
                  <a:lnTo>
                    <a:pt x="380" y="26"/>
                  </a:lnTo>
                  <a:lnTo>
                    <a:pt x="380" y="283"/>
                  </a:lnTo>
                  <a:lnTo>
                    <a:pt x="275" y="283"/>
                  </a:lnTo>
                  <a:lnTo>
                    <a:pt x="275" y="26"/>
                  </a:lnTo>
                  <a:lnTo>
                    <a:pt x="317" y="17"/>
                  </a:lnTo>
                  <a:lnTo>
                    <a:pt x="317" y="0"/>
                  </a:lnTo>
                  <a:lnTo>
                    <a:pt x="169" y="0"/>
                  </a:lnTo>
                  <a:lnTo>
                    <a:pt x="169" y="17"/>
                  </a:lnTo>
                  <a:lnTo>
                    <a:pt x="211" y="26"/>
                  </a:lnTo>
                  <a:lnTo>
                    <a:pt x="211" y="283"/>
                  </a:lnTo>
                  <a:lnTo>
                    <a:pt x="106" y="283"/>
                  </a:lnTo>
                  <a:lnTo>
                    <a:pt x="106" y="26"/>
                  </a:lnTo>
                  <a:lnTo>
                    <a:pt x="148" y="17"/>
                  </a:lnTo>
                  <a:lnTo>
                    <a:pt x="148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457" y="309"/>
                  </a:lnTo>
                  <a:lnTo>
                    <a:pt x="457" y="398"/>
                  </a:lnTo>
                  <a:lnTo>
                    <a:pt x="474" y="398"/>
                  </a:lnTo>
                  <a:lnTo>
                    <a:pt x="495" y="283"/>
                  </a:lnTo>
                  <a:lnTo>
                    <a:pt x="444" y="283"/>
                  </a:lnTo>
                  <a:lnTo>
                    <a:pt x="444" y="26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B68FD14B-335C-4043-B8A7-A776E214B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00751" y="666268"/>
              <a:ext cx="91317" cy="122864"/>
            </a:xfrm>
            <a:custGeom>
              <a:avLst/>
              <a:gdLst/>
              <a:ahLst/>
              <a:cxnLst>
                <a:cxn ang="0">
                  <a:pos x="237" y="220"/>
                </a:cxn>
                <a:cxn ang="0">
                  <a:pos x="224" y="220"/>
                </a:cxn>
                <a:cxn ang="0">
                  <a:pos x="199" y="279"/>
                </a:cxn>
                <a:cxn ang="0">
                  <a:pos x="102" y="279"/>
                </a:cxn>
                <a:cxn ang="0">
                  <a:pos x="102" y="157"/>
                </a:cxn>
                <a:cxn ang="0">
                  <a:pos x="157" y="157"/>
                </a:cxn>
                <a:cxn ang="0">
                  <a:pos x="170" y="199"/>
                </a:cxn>
                <a:cxn ang="0">
                  <a:pos x="186" y="199"/>
                </a:cxn>
                <a:cxn ang="0">
                  <a:pos x="182" y="144"/>
                </a:cxn>
                <a:cxn ang="0">
                  <a:pos x="186" y="93"/>
                </a:cxn>
                <a:cxn ang="0">
                  <a:pos x="174" y="93"/>
                </a:cxn>
                <a:cxn ang="0">
                  <a:pos x="157" y="136"/>
                </a:cxn>
                <a:cxn ang="0">
                  <a:pos x="102" y="136"/>
                </a:cxn>
                <a:cxn ang="0">
                  <a:pos x="102" y="30"/>
                </a:cxn>
                <a:cxn ang="0">
                  <a:pos x="195" y="30"/>
                </a:cxn>
                <a:cxn ang="0">
                  <a:pos x="208" y="81"/>
                </a:cxn>
                <a:cxn ang="0">
                  <a:pos x="224" y="81"/>
                </a:cxn>
                <a:cxn ang="0">
                  <a:pos x="220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38" y="26"/>
                </a:cxn>
                <a:cxn ang="0">
                  <a:pos x="38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37" y="220"/>
                </a:cxn>
              </a:cxnLst>
              <a:rect l="0" t="0" r="r" b="b"/>
              <a:pathLst>
                <a:path w="237" h="309">
                  <a:moveTo>
                    <a:pt x="237" y="220"/>
                  </a:moveTo>
                  <a:lnTo>
                    <a:pt x="224" y="220"/>
                  </a:lnTo>
                  <a:lnTo>
                    <a:pt x="199" y="279"/>
                  </a:lnTo>
                  <a:lnTo>
                    <a:pt x="102" y="279"/>
                  </a:lnTo>
                  <a:lnTo>
                    <a:pt x="102" y="157"/>
                  </a:lnTo>
                  <a:lnTo>
                    <a:pt x="157" y="157"/>
                  </a:lnTo>
                  <a:lnTo>
                    <a:pt x="170" y="199"/>
                  </a:lnTo>
                  <a:lnTo>
                    <a:pt x="186" y="199"/>
                  </a:lnTo>
                  <a:cubicBezTo>
                    <a:pt x="186" y="182"/>
                    <a:pt x="182" y="165"/>
                    <a:pt x="182" y="144"/>
                  </a:cubicBezTo>
                  <a:cubicBezTo>
                    <a:pt x="182" y="127"/>
                    <a:pt x="186" y="110"/>
                    <a:pt x="186" y="93"/>
                  </a:cubicBezTo>
                  <a:lnTo>
                    <a:pt x="174" y="93"/>
                  </a:lnTo>
                  <a:lnTo>
                    <a:pt x="157" y="136"/>
                  </a:lnTo>
                  <a:lnTo>
                    <a:pt x="102" y="136"/>
                  </a:lnTo>
                  <a:lnTo>
                    <a:pt x="102" y="30"/>
                  </a:lnTo>
                  <a:lnTo>
                    <a:pt x="195" y="30"/>
                  </a:lnTo>
                  <a:lnTo>
                    <a:pt x="208" y="81"/>
                  </a:lnTo>
                  <a:lnTo>
                    <a:pt x="224" y="81"/>
                  </a:lnTo>
                  <a:lnTo>
                    <a:pt x="220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38" y="26"/>
                  </a:lnTo>
                  <a:lnTo>
                    <a:pt x="38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37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A69810B2-AC0A-429F-BB37-B498DA7AF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16974" y="666268"/>
              <a:ext cx="129505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6" y="26"/>
                </a:cxn>
                <a:cxn ang="0">
                  <a:pos x="236" y="136"/>
                </a:cxn>
                <a:cxn ang="0">
                  <a:pos x="105" y="136"/>
                </a:cxn>
                <a:cxn ang="0">
                  <a:pos x="105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5" y="283"/>
                </a:cxn>
                <a:cxn ang="0">
                  <a:pos x="105" y="161"/>
                </a:cxn>
                <a:cxn ang="0">
                  <a:pos x="236" y="161"/>
                </a:cxn>
                <a:cxn ang="0">
                  <a:pos x="236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6" y="26"/>
                  </a:lnTo>
                  <a:lnTo>
                    <a:pt x="236" y="136"/>
                  </a:lnTo>
                  <a:lnTo>
                    <a:pt x="105" y="136"/>
                  </a:lnTo>
                  <a:lnTo>
                    <a:pt x="105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5" y="283"/>
                  </a:lnTo>
                  <a:lnTo>
                    <a:pt x="105" y="161"/>
                  </a:lnTo>
                  <a:lnTo>
                    <a:pt x="236" y="161"/>
                  </a:lnTo>
                  <a:lnTo>
                    <a:pt x="236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96FADF93-F429-4C9F-8507-C0DF6282E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68063" y="666268"/>
              <a:ext cx="131166" cy="122864"/>
            </a:xfrm>
            <a:custGeom>
              <a:avLst/>
              <a:gdLst/>
              <a:ahLst/>
              <a:cxnLst>
                <a:cxn ang="0">
                  <a:pos x="190" y="17"/>
                </a:cxn>
                <a:cxn ang="0">
                  <a:pos x="237" y="26"/>
                </a:cxn>
                <a:cxn ang="0">
                  <a:pos x="237" y="30"/>
                </a:cxn>
                <a:cxn ang="0">
                  <a:pos x="106" y="237"/>
                </a:cxn>
                <a:cxn ang="0">
                  <a:pos x="106" y="26"/>
                </a:cxn>
                <a:cxn ang="0">
                  <a:pos x="152" y="17"/>
                </a:cxn>
                <a:cxn ang="0">
                  <a:pos x="152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2" y="26"/>
                </a:cxn>
                <a:cxn ang="0">
                  <a:pos x="42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152" y="309"/>
                </a:cxn>
                <a:cxn ang="0">
                  <a:pos x="152" y="292"/>
                </a:cxn>
                <a:cxn ang="0">
                  <a:pos x="106" y="283"/>
                </a:cxn>
                <a:cxn ang="0">
                  <a:pos x="106" y="279"/>
                </a:cxn>
                <a:cxn ang="0">
                  <a:pos x="237" y="72"/>
                </a:cxn>
                <a:cxn ang="0">
                  <a:pos x="237" y="283"/>
                </a:cxn>
                <a:cxn ang="0">
                  <a:pos x="190" y="292"/>
                </a:cxn>
                <a:cxn ang="0">
                  <a:pos x="190" y="309"/>
                </a:cxn>
                <a:cxn ang="0">
                  <a:pos x="342" y="309"/>
                </a:cxn>
                <a:cxn ang="0">
                  <a:pos x="342" y="292"/>
                </a:cxn>
                <a:cxn ang="0">
                  <a:pos x="300" y="283"/>
                </a:cxn>
                <a:cxn ang="0">
                  <a:pos x="300" y="26"/>
                </a:cxn>
                <a:cxn ang="0">
                  <a:pos x="342" y="17"/>
                </a:cxn>
                <a:cxn ang="0">
                  <a:pos x="342" y="0"/>
                </a:cxn>
                <a:cxn ang="0">
                  <a:pos x="190" y="0"/>
                </a:cxn>
                <a:cxn ang="0">
                  <a:pos x="190" y="17"/>
                </a:cxn>
              </a:cxnLst>
              <a:rect l="0" t="0" r="r" b="b"/>
              <a:pathLst>
                <a:path w="342" h="309">
                  <a:moveTo>
                    <a:pt x="190" y="17"/>
                  </a:moveTo>
                  <a:lnTo>
                    <a:pt x="237" y="26"/>
                  </a:lnTo>
                  <a:lnTo>
                    <a:pt x="237" y="30"/>
                  </a:lnTo>
                  <a:lnTo>
                    <a:pt x="106" y="237"/>
                  </a:lnTo>
                  <a:lnTo>
                    <a:pt x="106" y="26"/>
                  </a:lnTo>
                  <a:lnTo>
                    <a:pt x="152" y="17"/>
                  </a:lnTo>
                  <a:lnTo>
                    <a:pt x="152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2" y="26"/>
                  </a:lnTo>
                  <a:lnTo>
                    <a:pt x="42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152" y="309"/>
                  </a:lnTo>
                  <a:lnTo>
                    <a:pt x="152" y="292"/>
                  </a:lnTo>
                  <a:lnTo>
                    <a:pt x="106" y="283"/>
                  </a:lnTo>
                  <a:lnTo>
                    <a:pt x="106" y="279"/>
                  </a:lnTo>
                  <a:lnTo>
                    <a:pt x="237" y="72"/>
                  </a:lnTo>
                  <a:lnTo>
                    <a:pt x="237" y="283"/>
                  </a:lnTo>
                  <a:lnTo>
                    <a:pt x="190" y="292"/>
                  </a:lnTo>
                  <a:lnTo>
                    <a:pt x="190" y="309"/>
                  </a:lnTo>
                  <a:lnTo>
                    <a:pt x="342" y="309"/>
                  </a:lnTo>
                  <a:lnTo>
                    <a:pt x="342" y="292"/>
                  </a:lnTo>
                  <a:lnTo>
                    <a:pt x="300" y="283"/>
                  </a:lnTo>
                  <a:lnTo>
                    <a:pt x="300" y="26"/>
                  </a:lnTo>
                  <a:lnTo>
                    <a:pt x="342" y="17"/>
                  </a:lnTo>
                  <a:lnTo>
                    <a:pt x="342" y="0"/>
                  </a:lnTo>
                  <a:lnTo>
                    <a:pt x="190" y="0"/>
                  </a:lnTo>
                  <a:lnTo>
                    <a:pt x="190" y="17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AF2E495F-4311-4EA5-A84C-17AC6D96A4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519152" y="666268"/>
              <a:ext cx="92978" cy="122864"/>
            </a:xfrm>
            <a:custGeom>
              <a:avLst/>
              <a:gdLst/>
              <a:ahLst/>
              <a:cxnLst>
                <a:cxn ang="0">
                  <a:pos x="225" y="220"/>
                </a:cxn>
                <a:cxn ang="0">
                  <a:pos x="199" y="279"/>
                </a:cxn>
                <a:cxn ang="0">
                  <a:pos x="106" y="279"/>
                </a:cxn>
                <a:cxn ang="0">
                  <a:pos x="106" y="157"/>
                </a:cxn>
                <a:cxn ang="0">
                  <a:pos x="161" y="157"/>
                </a:cxn>
                <a:cxn ang="0">
                  <a:pos x="174" y="199"/>
                </a:cxn>
                <a:cxn ang="0">
                  <a:pos x="187" y="199"/>
                </a:cxn>
                <a:cxn ang="0">
                  <a:pos x="187" y="144"/>
                </a:cxn>
                <a:cxn ang="0">
                  <a:pos x="187" y="93"/>
                </a:cxn>
                <a:cxn ang="0">
                  <a:pos x="174" y="93"/>
                </a:cxn>
                <a:cxn ang="0">
                  <a:pos x="161" y="136"/>
                </a:cxn>
                <a:cxn ang="0">
                  <a:pos x="106" y="136"/>
                </a:cxn>
                <a:cxn ang="0">
                  <a:pos x="106" y="30"/>
                </a:cxn>
                <a:cxn ang="0">
                  <a:pos x="195" y="30"/>
                </a:cxn>
                <a:cxn ang="0">
                  <a:pos x="212" y="81"/>
                </a:cxn>
                <a:cxn ang="0">
                  <a:pos x="225" y="81"/>
                </a:cxn>
                <a:cxn ang="0">
                  <a:pos x="225" y="0"/>
                </a:cxn>
                <a:cxn ang="0">
                  <a:pos x="0" y="0"/>
                </a:cxn>
                <a:cxn ang="0">
                  <a:pos x="0" y="17"/>
                </a:cxn>
                <a:cxn ang="0">
                  <a:pos x="43" y="26"/>
                </a:cxn>
                <a:cxn ang="0">
                  <a:pos x="43" y="283"/>
                </a:cxn>
                <a:cxn ang="0">
                  <a:pos x="0" y="292"/>
                </a:cxn>
                <a:cxn ang="0">
                  <a:pos x="0" y="309"/>
                </a:cxn>
                <a:cxn ang="0">
                  <a:pos x="229" y="309"/>
                </a:cxn>
                <a:cxn ang="0">
                  <a:pos x="241" y="220"/>
                </a:cxn>
                <a:cxn ang="0">
                  <a:pos x="225" y="220"/>
                </a:cxn>
              </a:cxnLst>
              <a:rect l="0" t="0" r="r" b="b"/>
              <a:pathLst>
                <a:path w="241" h="309">
                  <a:moveTo>
                    <a:pt x="225" y="220"/>
                  </a:moveTo>
                  <a:lnTo>
                    <a:pt x="199" y="279"/>
                  </a:lnTo>
                  <a:lnTo>
                    <a:pt x="106" y="279"/>
                  </a:lnTo>
                  <a:lnTo>
                    <a:pt x="106" y="157"/>
                  </a:lnTo>
                  <a:lnTo>
                    <a:pt x="161" y="157"/>
                  </a:lnTo>
                  <a:lnTo>
                    <a:pt x="174" y="199"/>
                  </a:lnTo>
                  <a:lnTo>
                    <a:pt x="187" y="199"/>
                  </a:lnTo>
                  <a:lnTo>
                    <a:pt x="187" y="144"/>
                  </a:lnTo>
                  <a:lnTo>
                    <a:pt x="187" y="93"/>
                  </a:lnTo>
                  <a:lnTo>
                    <a:pt x="174" y="93"/>
                  </a:lnTo>
                  <a:lnTo>
                    <a:pt x="161" y="136"/>
                  </a:lnTo>
                  <a:lnTo>
                    <a:pt x="106" y="136"/>
                  </a:lnTo>
                  <a:lnTo>
                    <a:pt x="106" y="30"/>
                  </a:lnTo>
                  <a:lnTo>
                    <a:pt x="195" y="30"/>
                  </a:lnTo>
                  <a:lnTo>
                    <a:pt x="212" y="81"/>
                  </a:lnTo>
                  <a:lnTo>
                    <a:pt x="225" y="81"/>
                  </a:lnTo>
                  <a:lnTo>
                    <a:pt x="225" y="0"/>
                  </a:lnTo>
                  <a:lnTo>
                    <a:pt x="0" y="0"/>
                  </a:lnTo>
                  <a:lnTo>
                    <a:pt x="0" y="17"/>
                  </a:lnTo>
                  <a:lnTo>
                    <a:pt x="43" y="26"/>
                  </a:lnTo>
                  <a:lnTo>
                    <a:pt x="43" y="283"/>
                  </a:lnTo>
                  <a:lnTo>
                    <a:pt x="0" y="292"/>
                  </a:lnTo>
                  <a:lnTo>
                    <a:pt x="0" y="309"/>
                  </a:lnTo>
                  <a:lnTo>
                    <a:pt x="229" y="309"/>
                  </a:lnTo>
                  <a:lnTo>
                    <a:pt x="241" y="220"/>
                  </a:lnTo>
                  <a:lnTo>
                    <a:pt x="225" y="22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0C91DDD9-5794-4274-B686-9E10A701744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735481" y="300997"/>
              <a:ext cx="240746" cy="303839"/>
            </a:xfrm>
            <a:custGeom>
              <a:avLst/>
              <a:gdLst/>
              <a:ahLst/>
              <a:cxnLst>
                <a:cxn ang="0">
                  <a:pos x="317" y="774"/>
                </a:cxn>
                <a:cxn ang="0">
                  <a:pos x="587" y="668"/>
                </a:cxn>
                <a:cxn ang="0">
                  <a:pos x="630" y="85"/>
                </a:cxn>
                <a:cxn ang="0">
                  <a:pos x="317" y="0"/>
                </a:cxn>
                <a:cxn ang="0">
                  <a:pos x="160" y="42"/>
                </a:cxn>
                <a:cxn ang="0">
                  <a:pos x="0" y="85"/>
                </a:cxn>
                <a:cxn ang="0">
                  <a:pos x="42" y="668"/>
                </a:cxn>
                <a:cxn ang="0">
                  <a:pos x="160" y="715"/>
                </a:cxn>
                <a:cxn ang="0">
                  <a:pos x="317" y="774"/>
                </a:cxn>
                <a:cxn ang="0">
                  <a:pos x="160" y="76"/>
                </a:cxn>
                <a:cxn ang="0">
                  <a:pos x="160" y="76"/>
                </a:cxn>
                <a:cxn ang="0">
                  <a:pos x="224" y="59"/>
                </a:cxn>
                <a:cxn ang="0">
                  <a:pos x="160" y="161"/>
                </a:cxn>
                <a:cxn ang="0">
                  <a:pos x="105" y="258"/>
                </a:cxn>
                <a:cxn ang="0">
                  <a:pos x="105" y="186"/>
                </a:cxn>
                <a:cxn ang="0">
                  <a:pos x="101" y="93"/>
                </a:cxn>
                <a:cxn ang="0">
                  <a:pos x="160" y="76"/>
                </a:cxn>
                <a:cxn ang="0">
                  <a:pos x="76" y="643"/>
                </a:cxn>
                <a:cxn ang="0">
                  <a:pos x="76" y="643"/>
                </a:cxn>
                <a:cxn ang="0">
                  <a:pos x="55" y="385"/>
                </a:cxn>
                <a:cxn ang="0">
                  <a:pos x="114" y="389"/>
                </a:cxn>
                <a:cxn ang="0">
                  <a:pos x="160" y="313"/>
                </a:cxn>
                <a:cxn ang="0">
                  <a:pos x="228" y="203"/>
                </a:cxn>
                <a:cxn ang="0">
                  <a:pos x="224" y="275"/>
                </a:cxn>
                <a:cxn ang="0">
                  <a:pos x="228" y="397"/>
                </a:cxn>
                <a:cxn ang="0">
                  <a:pos x="317" y="402"/>
                </a:cxn>
                <a:cxn ang="0">
                  <a:pos x="317" y="34"/>
                </a:cxn>
                <a:cxn ang="0">
                  <a:pos x="596" y="110"/>
                </a:cxn>
                <a:cxn ang="0">
                  <a:pos x="575" y="385"/>
                </a:cxn>
                <a:cxn ang="0">
                  <a:pos x="494" y="389"/>
                </a:cxn>
                <a:cxn ang="0">
                  <a:pos x="507" y="156"/>
                </a:cxn>
                <a:cxn ang="0">
                  <a:pos x="410" y="140"/>
                </a:cxn>
                <a:cxn ang="0">
                  <a:pos x="406" y="397"/>
                </a:cxn>
                <a:cxn ang="0">
                  <a:pos x="317" y="402"/>
                </a:cxn>
                <a:cxn ang="0">
                  <a:pos x="317" y="736"/>
                </a:cxn>
                <a:cxn ang="0">
                  <a:pos x="160" y="676"/>
                </a:cxn>
                <a:cxn ang="0">
                  <a:pos x="76" y="643"/>
                </a:cxn>
              </a:cxnLst>
              <a:rect l="0" t="0" r="r" b="b"/>
              <a:pathLst>
                <a:path w="630" h="774">
                  <a:moveTo>
                    <a:pt x="317" y="774"/>
                  </a:moveTo>
                  <a:lnTo>
                    <a:pt x="587" y="668"/>
                  </a:lnTo>
                  <a:lnTo>
                    <a:pt x="630" y="85"/>
                  </a:lnTo>
                  <a:lnTo>
                    <a:pt x="317" y="0"/>
                  </a:lnTo>
                  <a:lnTo>
                    <a:pt x="160" y="42"/>
                  </a:lnTo>
                  <a:lnTo>
                    <a:pt x="0" y="85"/>
                  </a:lnTo>
                  <a:lnTo>
                    <a:pt x="42" y="668"/>
                  </a:lnTo>
                  <a:lnTo>
                    <a:pt x="160" y="715"/>
                  </a:lnTo>
                  <a:lnTo>
                    <a:pt x="317" y="774"/>
                  </a:lnTo>
                  <a:close/>
                  <a:moveTo>
                    <a:pt x="160" y="76"/>
                  </a:moveTo>
                  <a:lnTo>
                    <a:pt x="160" y="76"/>
                  </a:lnTo>
                  <a:lnTo>
                    <a:pt x="224" y="59"/>
                  </a:lnTo>
                  <a:lnTo>
                    <a:pt x="160" y="161"/>
                  </a:lnTo>
                  <a:lnTo>
                    <a:pt x="105" y="258"/>
                  </a:lnTo>
                  <a:lnTo>
                    <a:pt x="105" y="186"/>
                  </a:lnTo>
                  <a:lnTo>
                    <a:pt x="101" y="93"/>
                  </a:lnTo>
                  <a:lnTo>
                    <a:pt x="160" y="76"/>
                  </a:lnTo>
                  <a:close/>
                  <a:moveTo>
                    <a:pt x="76" y="643"/>
                  </a:moveTo>
                  <a:lnTo>
                    <a:pt x="76" y="643"/>
                  </a:lnTo>
                  <a:lnTo>
                    <a:pt x="55" y="385"/>
                  </a:lnTo>
                  <a:lnTo>
                    <a:pt x="114" y="389"/>
                  </a:lnTo>
                  <a:lnTo>
                    <a:pt x="160" y="313"/>
                  </a:lnTo>
                  <a:lnTo>
                    <a:pt x="228" y="203"/>
                  </a:lnTo>
                  <a:lnTo>
                    <a:pt x="224" y="275"/>
                  </a:lnTo>
                  <a:lnTo>
                    <a:pt x="228" y="397"/>
                  </a:lnTo>
                  <a:lnTo>
                    <a:pt x="317" y="402"/>
                  </a:lnTo>
                  <a:lnTo>
                    <a:pt x="317" y="34"/>
                  </a:lnTo>
                  <a:lnTo>
                    <a:pt x="596" y="110"/>
                  </a:lnTo>
                  <a:lnTo>
                    <a:pt x="575" y="385"/>
                  </a:lnTo>
                  <a:lnTo>
                    <a:pt x="494" y="389"/>
                  </a:lnTo>
                  <a:lnTo>
                    <a:pt x="507" y="156"/>
                  </a:lnTo>
                  <a:lnTo>
                    <a:pt x="410" y="140"/>
                  </a:lnTo>
                  <a:lnTo>
                    <a:pt x="406" y="397"/>
                  </a:lnTo>
                  <a:lnTo>
                    <a:pt x="317" y="402"/>
                  </a:lnTo>
                  <a:lnTo>
                    <a:pt x="317" y="736"/>
                  </a:lnTo>
                  <a:lnTo>
                    <a:pt x="160" y="676"/>
                  </a:lnTo>
                  <a:lnTo>
                    <a:pt x="76" y="643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30" y="6130164"/>
            <a:ext cx="1252022" cy="612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22487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81269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400" y="179349"/>
            <a:ext cx="937801" cy="62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085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64110-9763-49C6-99AA-7AD0F187B881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54D7E6-ACEA-4C93-902E-E6C54FBD1F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637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21E3E-0C7F-47A6-B5CE-A7BAAD9A429C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81794C-9123-4590-ADE6-F9E86FAE82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2564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DE382E-590B-47AC-96BB-E57EE933646F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EA2AD-FBE0-4263-A424-8FA670BD93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845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343052-FD12-40EF-9EFB-E1445963EF04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ED700-2D9E-49CF-BE7C-F9CC31CB49C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414208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209C34-910F-4330-B062-AA9E18E87914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E4DB8-AA4F-4F31-A784-3294000F25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38165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91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91" y="2505076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6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56E33-BACC-4167-B45E-CCB71C5CEEC1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3281E-129A-4A1B-AF99-4C3C9E8922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06473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05498-3305-4CD7-A787-AB06F0D835B1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500533-4ABE-4C31-9D40-3DAD02F4E7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5962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DDB618-DB10-4A80-8A46-6C442B518E99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25920D-B150-423B-9196-0F96682515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1801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A4C784-A94E-4E70-99E4-C2DD6C8921A9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8F5C81-1228-4346-A29F-BDB17325C7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929536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73643-5B57-4FB9-9DB6-1AC83EA98060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50A1AB-3350-4D0E-A73D-AC23ECA146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24926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A7AF5-DD53-41D8-9587-97BA33357B07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D2FDD9-D88D-4057-8579-9EE6DE3F33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8649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A4E77-E298-4466-9093-683776297EC7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DF293E-A688-48C5-97C4-D045C18DAF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6197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EDF3A6D-5968-FFE1-7CF7-D6B05FFBE6B5}"/>
              </a:ext>
            </a:extLst>
          </p:cNvPr>
          <p:cNvSpPr/>
          <p:nvPr userDrawn="1"/>
        </p:nvSpPr>
        <p:spPr>
          <a:xfrm>
            <a:off x="479427" y="6445712"/>
            <a:ext cx="3006571" cy="15388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defTabSz="91437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solidFill>
                  <a:srgbClr val="233C78">
                    <a:alpha val="40000"/>
                  </a:srgbClr>
                </a:solidFill>
                <a:latin typeface="Calibri"/>
              </a:rPr>
              <a:t>© АО «Издательство «Просвещение», 20</a:t>
            </a:r>
            <a:r>
              <a:rPr lang="en-US" sz="1000" dirty="0">
                <a:solidFill>
                  <a:srgbClr val="233C78">
                    <a:alpha val="40000"/>
                  </a:srgbClr>
                </a:solidFill>
                <a:latin typeface="Calibri"/>
              </a:rPr>
              <a:t>2</a:t>
            </a:r>
            <a:r>
              <a:rPr lang="ru-RU" sz="1000" dirty="0">
                <a:solidFill>
                  <a:srgbClr val="233C78">
                    <a:alpha val="40000"/>
                  </a:srgbClr>
                </a:solidFill>
                <a:latin typeface="Calibri"/>
              </a:rPr>
              <a:t>3</a:t>
            </a:r>
          </a:p>
        </p:txBody>
      </p:sp>
      <p:sp>
        <p:nvSpPr>
          <p:cNvPr id="3" name="Текст 1">
            <a:extLst>
              <a:ext uri="{FF2B5EF4-FFF2-40B4-BE49-F238E27FC236}">
                <a16:creationId xmlns:a16="http://schemas.microsoft.com/office/drawing/2014/main" id="{90989494-9CB2-26A3-6664-6B2BD7603293}"/>
              </a:ext>
            </a:extLst>
          </p:cNvPr>
          <p:cNvSpPr txBox="1">
            <a:spLocks/>
          </p:cNvSpPr>
          <p:nvPr userDrawn="1"/>
        </p:nvSpPr>
        <p:spPr>
          <a:xfrm>
            <a:off x="11323638" y="485775"/>
            <a:ext cx="460375" cy="214313"/>
          </a:xfrm>
          <a:prstGeom prst="rect">
            <a:avLst/>
          </a:prstGeom>
        </p:spPr>
        <p:txBody>
          <a:bodyPr lIns="0" tIns="0" rIns="0" bIns="0" anchor="b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00" kern="1200">
                <a:solidFill>
                  <a:srgbClr val="333333"/>
                </a:solidFill>
                <a:latin typeface="Arial" charset="0"/>
                <a:ea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defTabSz="914348">
              <a:defRPr/>
            </a:pPr>
            <a:fld id="{02F25EFC-4F92-4146-BF68-B82F49A67059}" type="slidenum">
              <a:rPr lang="ru-RU" sz="1400" b="1" smtClean="0">
                <a:solidFill>
                  <a:srgbClr val="233C78"/>
                </a:solidFill>
                <a:latin typeface="+mn-lt"/>
              </a:rPr>
              <a:pPr algn="r" defTabSz="914348">
                <a:defRPr/>
              </a:pPr>
              <a:t>‹#›</a:t>
            </a:fld>
            <a:endParaRPr lang="ru-RU" sz="1400" b="1" dirty="0">
              <a:solidFill>
                <a:srgbClr val="233C78"/>
              </a:solidFill>
              <a:latin typeface="+mn-lt"/>
            </a:endParaRPr>
          </a:p>
        </p:txBody>
      </p:sp>
      <p:pic>
        <p:nvPicPr>
          <p:cNvPr id="4" name="Рисунок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" t="1521" r="488" b="72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0463" y="6092825"/>
            <a:ext cx="4432300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7050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E9DEAF-80D8-4942-82A7-D3768E5964EF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EEB40-38B0-44C6-8AE6-D0514704E2B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24677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A25E62-E0F7-4EE9-8818-140E41660143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57C46E-2EA1-4D45-A64B-DD499FE0CD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68826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FE89B-F0B9-4D70-BBDD-8BDCD733EDF6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F4C626-8E20-481B-875D-CD6E1A02A8D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70009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677543-6832-461E-B0EE-2DB865AAD491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A961D-05E6-4B0A-8EE4-9097B2D17B5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5893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FEA48E-7946-4FA5-BD0D-4BE47EB63D6C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05033D-F7AC-4B8A-8015-B1B63E0FE53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89524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title style</a:t>
            </a:r>
            <a:endParaRPr lang="ru-RU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  <a:endParaRPr lang="ru-RU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5400B20-1563-4C4A-8013-3AEB9B43AF9E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B54BB94-FF0B-4467-A464-934765FFC8C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66810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title style</a:t>
            </a:r>
            <a:endParaRPr lang="ru-RU" altLang="ru-RU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Click to 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  <a:endParaRPr lang="ru-RU" alt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972A82C-691B-4C6A-AE4D-334F48970687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875ED59-8144-4C84-A19C-3DE7A372A71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4645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  <p:sldLayoutId id="2147483951" r:id="rId2"/>
    <p:sldLayoutId id="2147483952" r:id="rId3"/>
    <p:sldLayoutId id="2147483953" r:id="rId4"/>
    <p:sldLayoutId id="2147483954" r:id="rId5"/>
    <p:sldLayoutId id="2147483955" r:id="rId6"/>
    <p:sldLayoutId id="2147483956" r:id="rId7"/>
    <p:sldLayoutId id="2147483957" r:id="rId8"/>
    <p:sldLayoutId id="2147483958" r:id="rId9"/>
    <p:sldLayoutId id="2147483959" r:id="rId10"/>
    <p:sldLayoutId id="2147483960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5400B20-1563-4C4A-8013-3AEB9B43AF9E}" type="datetimeFigureOut">
              <a:rPr lang="ru-RU" smtClean="0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3B54BB94-FF0B-4467-A464-934765FFC8C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095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4" r:id="rId1"/>
    <p:sldLayoutId id="2147483975" r:id="rId2"/>
    <p:sldLayoutId id="2147483976" r:id="rId3"/>
    <p:sldLayoutId id="2147483977" r:id="rId4"/>
    <p:sldLayoutId id="2147483978" r:id="rId5"/>
    <p:sldLayoutId id="2147483979" r:id="rId6"/>
    <p:sldLayoutId id="2147483980" r:id="rId7"/>
    <p:sldLayoutId id="2147483981" r:id="rId8"/>
    <p:sldLayoutId id="2147483982" r:id="rId9"/>
    <p:sldLayoutId id="2147483983" r:id="rId10"/>
    <p:sldLayoutId id="2147483984" r:id="rId11"/>
    <p:sldLayoutId id="2147483730" r:id="rId12"/>
    <p:sldLayoutId id="2147483731" r:id="rId13"/>
    <p:sldLayoutId id="214748373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4099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798B511-3561-47FF-879B-232D28249C91}" type="datetimeFigureOut">
              <a:rPr lang="ru-RU"/>
              <a:pPr>
                <a:defRPr/>
              </a:pPr>
              <a:t>01.12.2024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F4C3E93-9DA7-4398-83B8-73D2E961B0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823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3987" r:id="rId2"/>
    <p:sldLayoutId id="2147483988" r:id="rId3"/>
    <p:sldLayoutId id="2147483989" r:id="rId4"/>
    <p:sldLayoutId id="2147483990" r:id="rId5"/>
    <p:sldLayoutId id="2147483991" r:id="rId6"/>
    <p:sldLayoutId id="2147483992" r:id="rId7"/>
    <p:sldLayoutId id="2147483993" r:id="rId8"/>
    <p:sldLayoutId id="2147483994" r:id="rId9"/>
    <p:sldLayoutId id="2147483995" r:id="rId10"/>
    <p:sldLayoutId id="2147483996" r:id="rId11"/>
    <p:sldLayoutId id="2147483997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0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71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image" Target="../media/image162.emf"/><Relationship Id="rId2" Type="http://schemas.openxmlformats.org/officeDocument/2006/relationships/customXml" Target="../ink/ink12.xml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13.xml"/><Relationship Id="rId5" Type="http://schemas.openxmlformats.org/officeDocument/2006/relationships/image" Target="../media/image152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ustomXml" Target="../ink/ink14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0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customXml" Target="../ink/ink17.xml"/><Relationship Id="rId13" Type="http://schemas.openxmlformats.org/officeDocument/2006/relationships/image" Target="../media/image21.emf"/><Relationship Id="rId3" Type="http://schemas.openxmlformats.org/officeDocument/2006/relationships/image" Target="../media/image16.png"/><Relationship Id="rId7" Type="http://schemas.openxmlformats.org/officeDocument/2006/relationships/image" Target="../media/image181.emf"/><Relationship Id="rId12" Type="http://schemas.openxmlformats.org/officeDocument/2006/relationships/customXml" Target="../ink/ink19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16.xml"/><Relationship Id="rId11" Type="http://schemas.openxmlformats.org/officeDocument/2006/relationships/image" Target="../media/image20.emf"/><Relationship Id="rId5" Type="http://schemas.openxmlformats.org/officeDocument/2006/relationships/image" Target="../media/image172.emf"/><Relationship Id="rId15" Type="http://schemas.openxmlformats.org/officeDocument/2006/relationships/image" Target="../media/image220.emf"/><Relationship Id="rId10" Type="http://schemas.openxmlformats.org/officeDocument/2006/relationships/customXml" Target="../ink/ink18.xml"/><Relationship Id="rId4" Type="http://schemas.openxmlformats.org/officeDocument/2006/relationships/customXml" Target="../ink/ink15.xml"/><Relationship Id="rId9" Type="http://schemas.openxmlformats.org/officeDocument/2006/relationships/image" Target="../media/image190.emf"/><Relationship Id="rId14" Type="http://schemas.openxmlformats.org/officeDocument/2006/relationships/customXml" Target="../ink/ink2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ustomXml" Target="../ink/ink23.xml"/><Relationship Id="rId3" Type="http://schemas.openxmlformats.org/officeDocument/2006/relationships/image" Target="../media/image23.png"/><Relationship Id="rId7" Type="http://schemas.openxmlformats.org/officeDocument/2006/relationships/image" Target="../media/image26.emf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22.xml"/><Relationship Id="rId11" Type="http://schemas.openxmlformats.org/officeDocument/2006/relationships/image" Target="../media/image28.emf"/><Relationship Id="rId5" Type="http://schemas.openxmlformats.org/officeDocument/2006/relationships/image" Target="../media/image25.emf"/><Relationship Id="rId10" Type="http://schemas.openxmlformats.org/officeDocument/2006/relationships/customXml" Target="../ink/ink24.xml"/><Relationship Id="rId4" Type="http://schemas.openxmlformats.org/officeDocument/2006/relationships/customXml" Target="../ink/ink21.xml"/><Relationship Id="rId9" Type="http://schemas.openxmlformats.org/officeDocument/2006/relationships/image" Target="../media/image27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ultant.ru/document/cons_doc_LAW_439313/1ad1a834f2604827f926f8d5cce7251c500a26cd/#dst100014" TargetMode="Externa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emf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6.xml"/><Relationship Id="rId3" Type="http://schemas.openxmlformats.org/officeDocument/2006/relationships/image" Target="../media/image14.emf"/><Relationship Id="rId7" Type="http://schemas.openxmlformats.org/officeDocument/2006/relationships/image" Target="../media/image160.emf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5.xml"/><Relationship Id="rId11" Type="http://schemas.openxmlformats.org/officeDocument/2006/relationships/image" Target="../media/image180.emf"/><Relationship Id="rId5" Type="http://schemas.openxmlformats.org/officeDocument/2006/relationships/image" Target="../media/image150.emf"/><Relationship Id="rId10" Type="http://schemas.openxmlformats.org/officeDocument/2006/relationships/customXml" Target="../ink/ink7.xml"/><Relationship Id="rId4" Type="http://schemas.openxmlformats.org/officeDocument/2006/relationships/customXml" Target="../ink/ink4.xml"/><Relationship Id="rId9" Type="http://schemas.openxmlformats.org/officeDocument/2006/relationships/image" Target="../media/image17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7" Type="http://schemas.openxmlformats.org/officeDocument/2006/relationships/image" Target="../media/image161.emf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13.xml"/><Relationship Id="rId6" Type="http://schemas.openxmlformats.org/officeDocument/2006/relationships/customXml" Target="../ink/ink9.xml"/><Relationship Id="rId5" Type="http://schemas.openxmlformats.org/officeDocument/2006/relationships/image" Target="../media/image15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451579" y="174661"/>
            <a:ext cx="9603275" cy="167909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>
                <a:solidFill>
                  <a:srgbClr val="C00000"/>
                </a:solidFill>
              </a:rPr>
              <a:t>УПРАВЛЕНЧЕСКИЙ ИНТЕНСИВ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> 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Оценка результативности работы на предмет соответствия требованиям ФГОС и ФОП ДО</a:t>
            </a:r>
            <a:br>
              <a:rPr lang="ru-RU" b="1" dirty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83888" y="3956062"/>
            <a:ext cx="1627773" cy="209720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62337" y="2196006"/>
            <a:ext cx="9791272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b="1" dirty="0">
                <a:solidFill>
                  <a:srgbClr val="002060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Бережнова Ольга Владимировна</a:t>
            </a:r>
            <a:r>
              <a:rPr lang="ru-RU" sz="2000" dirty="0">
                <a:solidFill>
                  <a:srgbClr val="002060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, кандидат филологических наук,</a:t>
            </a:r>
          </a:p>
          <a:p>
            <a:pPr lvl="0">
              <a:defRPr/>
            </a:pPr>
            <a:r>
              <a:rPr lang="ru-RU" sz="2000" dirty="0">
                <a:solidFill>
                  <a:srgbClr val="002060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доцент, руководитель кафедры развития образовательных систем</a:t>
            </a:r>
          </a:p>
          <a:p>
            <a:pPr lvl="0">
              <a:defRPr/>
            </a:pPr>
            <a:r>
              <a:rPr lang="ru-RU" sz="2000" dirty="0">
                <a:solidFill>
                  <a:srgbClr val="002060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БУ ОО ДПО «Институт развития образования»; </a:t>
            </a:r>
            <a:r>
              <a:rPr lang="ru-RU" sz="2000" dirty="0" smtClean="0">
                <a:solidFill>
                  <a:srgbClr val="002060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Почетный Наставник РФ</a:t>
            </a:r>
            <a:endParaRPr lang="ru-RU" sz="2000" dirty="0">
              <a:solidFill>
                <a:srgbClr val="002060"/>
              </a:solidFill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lvl="0">
              <a:defRPr/>
            </a:pPr>
            <a:endParaRPr lang="ru-RU" dirty="0">
              <a:solidFill>
                <a:srgbClr val="11212D"/>
              </a:solidFill>
              <a:latin typeface="Suisse Intl" panose="020B0504000000000000" pitchFamily="34" charset="-78"/>
              <a:cs typeface="Suisse Intl" panose="020B0504000000000000" pitchFamily="34" charset="-78"/>
            </a:endParaRPr>
          </a:p>
          <a:p>
            <a:pPr lvl="0">
              <a:defRPr/>
            </a:pPr>
            <a:r>
              <a:rPr lang="ru-RU" sz="1600" dirty="0">
                <a:solidFill>
                  <a:srgbClr val="11212D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- федеральный эксперт, член Президиума федерального экспертного совета Всероссийской общественной организации «Воспитатели России»;</a:t>
            </a:r>
          </a:p>
          <a:p>
            <a:pPr lvl="0">
              <a:defRPr/>
            </a:pPr>
            <a:r>
              <a:rPr lang="ru-RU" sz="1600" dirty="0">
                <a:solidFill>
                  <a:srgbClr val="11212D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- федеральный эксперт программ дополнительного профессионального образования;</a:t>
            </a:r>
          </a:p>
          <a:p>
            <a:pPr lvl="0" indent="-285750">
              <a:buFontTx/>
              <a:buChar char="-"/>
              <a:defRPr/>
            </a:pPr>
            <a:r>
              <a:rPr lang="ru-RU" sz="1600" dirty="0">
                <a:solidFill>
                  <a:srgbClr val="11212D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эксперт Всероссийского конкурса педагогических работников «Воспитать человека»;</a:t>
            </a:r>
          </a:p>
          <a:p>
            <a:pPr lvl="0" indent="-285750">
              <a:buFontTx/>
              <a:buChar char="-"/>
              <a:defRPr/>
            </a:pPr>
            <a:r>
              <a:rPr lang="ru-RU" sz="1600" dirty="0">
                <a:solidFill>
                  <a:srgbClr val="11212D"/>
                </a:solidFill>
                <a:latin typeface="Suisse Intl" panose="020B0504000000000000" pitchFamily="34" charset="-78"/>
                <a:cs typeface="Suisse Intl" panose="020B0504000000000000" pitchFamily="34" charset="-78"/>
              </a:rPr>
              <a:t>научный консультант Всероссийского инновационного проекта ООО «Просвещение- СОЮЗ» «Разработка и реализация вариативных моделей, обеспечивающих возможности формирования предпосылок читательской, математической и естественнонаучной функциональной грамотности детей 3-7 лет»</a:t>
            </a:r>
          </a:p>
        </p:txBody>
      </p:sp>
    </p:spTree>
    <p:extLst>
      <p:ext uri="{BB962C8B-B14F-4D97-AF65-F5344CB8AC3E}">
        <p14:creationId xmlns:p14="http://schemas.microsoft.com/office/powerpoint/2010/main" val="1059878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9098" y="365125"/>
            <a:ext cx="9984702" cy="68147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Карта наблюдения. Вариант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3639" y="1046602"/>
            <a:ext cx="11364721" cy="148597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456236" y="2680218"/>
            <a:ext cx="4368187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Результаты наблюдения могут фиксироваться, при этом педагог может самостоятельно выбрать способ и форму фиксации результатов наблюдения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Оптимальной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формой для фиксации результатов наблюдения является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карта наблюдения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с включенными показателями и критериями их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анализа.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Педагог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может составить ее самостоятельно, а также использовать готовые карты. </a:t>
            </a:r>
            <a:endParaRPr kumimoji="0" lang="ru-R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Для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самостоятельного составления карты наблюдения можно использовать представленный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выше шаблон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309610" y="2940199"/>
            <a:ext cx="3468750" cy="369331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Ориентирами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для наблюдения являются возрастные характеристики развития ребенка, представленные в пункте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15 ФОП ДО «Планируемые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результаты реализации Федеральной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Программы».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Они выступают как обобщенные показатели возможных достижений детей на разных этапах дошкольного детства в соответствующих образовательных областях.</a:t>
            </a:r>
          </a:p>
        </p:txBody>
      </p:sp>
      <p:sp>
        <p:nvSpPr>
          <p:cNvPr id="7" name="Овал 6"/>
          <p:cNvSpPr/>
          <p:nvPr/>
        </p:nvSpPr>
        <p:spPr>
          <a:xfrm>
            <a:off x="541984" y="85118"/>
            <a:ext cx="235458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Где взять показатели?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1" name="Рукописный ввод 10"/>
              <p14:cNvContentPartPr/>
              <p14:nvPr/>
            </p14:nvContentPartPr>
            <p14:xfrm>
              <a:off x="2514600" y="308880"/>
              <a:ext cx="9526680" cy="2617560"/>
            </p14:xfrm>
          </p:contentPart>
        </mc:Choice>
        <mc:Fallback xmlns="">
          <p:pic>
            <p:nvPicPr>
              <p:cNvPr id="11" name="Рукописный ввод 10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02720" y="297000"/>
                <a:ext cx="9550440" cy="264132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Прямоугольник 11"/>
          <p:cNvSpPr/>
          <p:nvPr/>
        </p:nvSpPr>
        <p:spPr>
          <a:xfrm>
            <a:off x="5234940" y="3103118"/>
            <a:ext cx="2914650" cy="286232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Важно помнить, что наблюдение используется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в совокупности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с другими методами сбора информации (беседой, опросными методами, диагностическими ситуациями и другими), обогащая и объясняя полученные данные.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86" y="70465"/>
            <a:ext cx="827114" cy="116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058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676" y="521208"/>
            <a:ext cx="11449155" cy="558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422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Заголовок 1"/>
          <p:cNvSpPr>
            <a:spLocks noGrp="1"/>
          </p:cNvSpPr>
          <p:nvPr>
            <p:ph type="title"/>
          </p:nvPr>
        </p:nvSpPr>
        <p:spPr>
          <a:xfrm>
            <a:off x="849313" y="472004"/>
            <a:ext cx="6543005" cy="706802"/>
          </a:xfrm>
        </p:spPr>
        <p:txBody>
          <a:bodyPr/>
          <a:lstStyle/>
          <a:p>
            <a:pPr algn="ctr"/>
            <a:r>
              <a:rPr lang="ru-RU" altLang="ru-RU" sz="24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образовательный маршрут </a:t>
            </a:r>
            <a:r>
              <a:rPr lang="ru-RU" alt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освоения образовательной программы</a:t>
            </a:r>
            <a:endParaRPr lang="ru-RU" altLang="ru-RU" sz="2400" b="1" dirty="0" smtClean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299" name="Объект 2"/>
          <p:cNvSpPr>
            <a:spLocks noGrp="1"/>
          </p:cNvSpPr>
          <p:nvPr>
            <p:ph idx="1"/>
          </p:nvPr>
        </p:nvSpPr>
        <p:spPr>
          <a:xfrm>
            <a:off x="409575" y="1060450"/>
            <a:ext cx="10515600" cy="4903788"/>
          </a:xfrm>
        </p:spPr>
        <p:txBody>
          <a:bodyPr/>
          <a:lstStyle/>
          <a:p>
            <a:endParaRPr lang="ru-RU" altLang="ru-RU" sz="2400" dirty="0" smtClean="0"/>
          </a:p>
          <a:p>
            <a:endParaRPr lang="ru-RU" altLang="ru-RU" sz="2400" dirty="0" smtClean="0"/>
          </a:p>
          <a:p>
            <a:endParaRPr lang="ru-RU" altLang="ru-RU" sz="2400" dirty="0" smtClean="0"/>
          </a:p>
          <a:p>
            <a:endParaRPr lang="ru-RU" altLang="ru-RU" sz="2400" dirty="0" smtClean="0"/>
          </a:p>
          <a:p>
            <a:endParaRPr lang="ru-RU" altLang="ru-RU" sz="2400" dirty="0" smtClean="0"/>
          </a:p>
          <a:p>
            <a:endParaRPr lang="ru-RU" altLang="ru-RU" sz="2400" dirty="0" smtClean="0"/>
          </a:p>
          <a:p>
            <a:pPr algn="ctr"/>
            <a:endParaRPr lang="ru-RU" altLang="ru-RU" sz="2000" b="1" dirty="0" smtClean="0">
              <a:solidFill>
                <a:srgbClr val="C00000"/>
              </a:solidFill>
            </a:endParaRPr>
          </a:p>
          <a:p>
            <a:pPr algn="ctr"/>
            <a:endParaRPr lang="ru-RU" altLang="ru-RU" sz="2000" b="1" dirty="0">
              <a:solidFill>
                <a:srgbClr val="C00000"/>
              </a:solidFill>
            </a:endParaRPr>
          </a:p>
          <a:p>
            <a:pPr algn="ctr"/>
            <a:endParaRPr lang="ru-RU" altLang="ru-RU" sz="2000" b="1" dirty="0" smtClean="0">
              <a:solidFill>
                <a:srgbClr val="C00000"/>
              </a:solidFill>
            </a:endParaRPr>
          </a:p>
          <a:p>
            <a:pPr algn="ctr"/>
            <a:endParaRPr lang="ru-RU" altLang="ru-RU" sz="2000" b="1" dirty="0">
              <a:solidFill>
                <a:srgbClr val="C00000"/>
              </a:solidFill>
            </a:endParaRPr>
          </a:p>
          <a:p>
            <a:pPr algn="ctr"/>
            <a:endParaRPr lang="ru-RU" altLang="ru-RU" sz="2000" b="1" dirty="0" smtClean="0">
              <a:solidFill>
                <a:srgbClr val="C00000"/>
              </a:solidFill>
            </a:endParaRPr>
          </a:p>
          <a:p>
            <a:pPr algn="ctr"/>
            <a:endParaRPr lang="ru-RU" altLang="ru-RU" sz="2000" b="1" dirty="0" smtClean="0">
              <a:solidFill>
                <a:srgbClr val="C00000"/>
              </a:solidFill>
            </a:endParaRPr>
          </a:p>
          <a:p>
            <a:endParaRPr lang="ru-RU" altLang="ru-RU" sz="2400" dirty="0" smtClean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547814" y="1416525"/>
          <a:ext cx="11313462" cy="4953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75573">
                  <a:extLst>
                    <a:ext uri="{9D8B030D-6E8A-4147-A177-3AD203B41FA5}">
                      <a16:colId xmlns:a16="http://schemas.microsoft.com/office/drawing/2014/main" val="218133989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489311619"/>
                    </a:ext>
                  </a:extLst>
                </a:gridCol>
                <a:gridCol w="979054">
                  <a:extLst>
                    <a:ext uri="{9D8B030D-6E8A-4147-A177-3AD203B41FA5}">
                      <a16:colId xmlns:a16="http://schemas.microsoft.com/office/drawing/2014/main" val="2939661930"/>
                    </a:ext>
                  </a:extLst>
                </a:gridCol>
                <a:gridCol w="2142835">
                  <a:extLst>
                    <a:ext uri="{9D8B030D-6E8A-4147-A177-3AD203B41FA5}">
                      <a16:colId xmlns:a16="http://schemas.microsoft.com/office/drawing/2014/main" val="140358739"/>
                    </a:ext>
                  </a:extLst>
                </a:gridCol>
              </a:tblGrid>
              <a:tr h="5769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Планируемый результат</a:t>
                      </a:r>
                    </a:p>
                    <a:p>
                      <a:pPr algn="ctr"/>
                      <a:endParaRPr lang="ru-RU" sz="1800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Старт</a:t>
                      </a:r>
                      <a:endParaRPr lang="ru-RU" sz="1800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Финал</a:t>
                      </a:r>
                      <a:endParaRPr lang="ru-RU" sz="1800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Комментарии</a:t>
                      </a:r>
                    </a:p>
                    <a:p>
                      <a:pPr algn="ctr"/>
                      <a:r>
                        <a:rPr lang="ru-RU" sz="1800" dirty="0" smtClean="0"/>
                        <a:t>Динамика</a:t>
                      </a:r>
                      <a:endParaRPr lang="ru-RU" sz="1800" dirty="0"/>
                    </a:p>
                  </a:txBody>
                  <a:tcPr marL="91443" marR="91443" marT="45741" marB="45741"/>
                </a:tc>
                <a:extLst>
                  <a:ext uri="{0D108BD9-81ED-4DB2-BD59-A6C34878D82A}">
                    <a16:rowId xmlns:a16="http://schemas.microsoft.com/office/drawing/2014/main" val="3265807243"/>
                  </a:ext>
                </a:extLst>
              </a:tr>
              <a:tr h="308707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развита крупная моторика</a:t>
                      </a:r>
                      <a:endParaRPr lang="ru-RU" sz="1800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3" marR="91443" marT="45741" marB="45741"/>
                </a:tc>
                <a:extLst>
                  <a:ext uri="{0D108BD9-81ED-4DB2-BD59-A6C34878D82A}">
                    <a16:rowId xmlns:a16="http://schemas.microsoft.com/office/drawing/2014/main" val="2989637327"/>
                  </a:ext>
                </a:extLst>
              </a:tr>
              <a:tr h="371011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активно использует освоенные ранее движения, начинает осваивать бег, прыжки</a:t>
                      </a:r>
                      <a:endParaRPr lang="ru-RU" sz="1800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3" marR="91443" marT="45741" marB="45741"/>
                </a:tc>
                <a:extLst>
                  <a:ext uri="{0D108BD9-81ED-4DB2-BD59-A6C34878D82A}">
                    <a16:rowId xmlns:a16="http://schemas.microsoft.com/office/drawing/2014/main" val="402610706"/>
                  </a:ext>
                </a:extLst>
              </a:tr>
              <a:tr h="371011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повторяет за взрослым простые имитационные упражнения, понимает указания взрослого, выполняет движения по зрительному и звуковому ориентирам</a:t>
                      </a:r>
                      <a:endParaRPr lang="ru-RU" sz="1800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3" marR="91443" marT="45741" marB="45741"/>
                </a:tc>
                <a:extLst>
                  <a:ext uri="{0D108BD9-81ED-4DB2-BD59-A6C34878D82A}">
                    <a16:rowId xmlns:a16="http://schemas.microsoft.com/office/drawing/2014/main" val="371368384"/>
                  </a:ext>
                </a:extLst>
              </a:tr>
              <a:tr h="3710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с желанием играет в подвижные игры</a:t>
                      </a:r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3" marR="91443" marT="45741" marB="45741"/>
                </a:tc>
                <a:extLst>
                  <a:ext uri="{0D108BD9-81ED-4DB2-BD59-A6C34878D82A}">
                    <a16:rowId xmlns:a16="http://schemas.microsoft.com/office/drawing/2014/main" val="1711502495"/>
                  </a:ext>
                </a:extLst>
              </a:tr>
              <a:tr h="371011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демонстрирует элементарные культурно-гигиенические навыки</a:t>
                      </a:r>
                      <a:endParaRPr lang="ru-RU" sz="1800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3" marR="91443" marT="45741" marB="45741"/>
                </a:tc>
                <a:extLst>
                  <a:ext uri="{0D108BD9-81ED-4DB2-BD59-A6C34878D82A}">
                    <a16:rowId xmlns:a16="http://schemas.microsoft.com/office/drawing/2014/main" val="2143405674"/>
                  </a:ext>
                </a:extLst>
              </a:tr>
              <a:tr h="3710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владеет простейшими навыками самообслуживания (одевание, раздевание, самостоятельно ест и др.)</a:t>
                      </a:r>
                      <a:endParaRPr lang="ru-RU" sz="1800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3" marR="91443" marT="45741" marB="45741"/>
                </a:tc>
                <a:extLst>
                  <a:ext uri="{0D108BD9-81ED-4DB2-BD59-A6C34878D82A}">
                    <a16:rowId xmlns:a16="http://schemas.microsoft.com/office/drawing/2014/main" val="3700324800"/>
                  </a:ext>
                </a:extLst>
              </a:tr>
              <a:tr h="3710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стремится к общению со взрослыми, реагирует на их настроение</a:t>
                      </a:r>
                      <a:endParaRPr lang="ru-RU" sz="1800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3" marR="91443" marT="45741" marB="45741"/>
                </a:tc>
                <a:extLst>
                  <a:ext uri="{0D108BD9-81ED-4DB2-BD59-A6C34878D82A}">
                    <a16:rowId xmlns:a16="http://schemas.microsoft.com/office/drawing/2014/main" val="2216938971"/>
                  </a:ext>
                </a:extLst>
              </a:tr>
              <a:tr h="3710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/>
                        <a:t>проявляет интерес к сверстникам, наблюдает за их действиями и подражает им, играет рядом…</a:t>
                      </a:r>
                      <a:endParaRPr lang="ru-RU" sz="1800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3" marR="91443" marT="45741" marB="45741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443" marR="91443" marT="45741" marB="45741"/>
                </a:tc>
                <a:extLst>
                  <a:ext uri="{0D108BD9-81ED-4DB2-BD59-A6C34878D82A}">
                    <a16:rowId xmlns:a16="http://schemas.microsoft.com/office/drawing/2014/main" val="3861515584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107315" y="102672"/>
            <a:ext cx="1483996" cy="3693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 трем годам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627402" y="197198"/>
            <a:ext cx="1531344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Вариант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Рукописный ввод 6"/>
              <p14:cNvContentPartPr/>
              <p14:nvPr/>
            </p14:nvContentPartPr>
            <p14:xfrm>
              <a:off x="220268" y="528901"/>
              <a:ext cx="202320" cy="1787760"/>
            </p14:xfrm>
          </p:contentPart>
        </mc:Choice>
        <mc:Fallback xmlns="">
          <p:pic>
            <p:nvPicPr>
              <p:cNvPr id="7" name="Рукописный ввод 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8388" y="517021"/>
                <a:ext cx="226080" cy="181152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Прямоугольник 7"/>
          <p:cNvSpPr/>
          <p:nvPr/>
        </p:nvSpPr>
        <p:spPr>
          <a:xfrm>
            <a:off x="8416887" y="5221995"/>
            <a:ext cx="3194891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Как формировать траекторию развития?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2899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029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Пункт </a:t>
            </a:r>
            <a:r>
              <a:rPr lang="ru-RU" b="1" dirty="0">
                <a:solidFill>
                  <a:srgbClr val="C00000"/>
                </a:solidFill>
              </a:rPr>
              <a:t>3.2.3. ФГОС </a:t>
            </a:r>
            <a:r>
              <a:rPr lang="ru-RU" b="1" dirty="0" smtClean="0">
                <a:solidFill>
                  <a:srgbClr val="C00000"/>
                </a:solidFill>
              </a:rPr>
              <a:t>ДО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13552"/>
            <a:ext cx="10515600" cy="5673687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sz="2400" b="1" dirty="0"/>
              <a:t>В рамках педагогической диагностики может проводиться оценка индивидуального развития </a:t>
            </a:r>
            <a:r>
              <a:rPr lang="ru-RU" sz="2400" b="1" dirty="0" smtClean="0"/>
              <a:t>детей</a:t>
            </a:r>
            <a:r>
              <a:rPr lang="ru-RU" sz="2400" dirty="0" smtClean="0"/>
              <a:t>. </a:t>
            </a:r>
          </a:p>
          <a:p>
            <a:r>
              <a:rPr lang="ru-RU" sz="2400" dirty="0" smtClean="0"/>
              <a:t>Педагогическая </a:t>
            </a:r>
            <a:r>
              <a:rPr lang="ru-RU" sz="2400" dirty="0"/>
              <a:t>диагностика позволяет выявлять </a:t>
            </a:r>
            <a:r>
              <a:rPr lang="ru-RU" sz="2400" b="1" dirty="0">
                <a:solidFill>
                  <a:srgbClr val="C00000"/>
                </a:solidFill>
              </a:rPr>
              <a:t>особенности и динамику развития ребенка</a:t>
            </a:r>
            <a:r>
              <a:rPr lang="ru-RU" sz="2400" dirty="0"/>
              <a:t>, составлять </a:t>
            </a:r>
            <a:r>
              <a:rPr lang="ru-RU" sz="2400" b="1" dirty="0"/>
              <a:t>на основе полученных </a:t>
            </a:r>
            <a:r>
              <a:rPr lang="ru-RU" sz="2400" b="1" dirty="0" smtClean="0"/>
              <a:t>данных</a:t>
            </a:r>
            <a:r>
              <a:rPr lang="ru-RU" sz="2400" dirty="0" smtClean="0"/>
              <a:t>:</a:t>
            </a:r>
          </a:p>
          <a:p>
            <a:pPr marL="0" indent="0" algn="just">
              <a:buNone/>
            </a:pPr>
            <a:r>
              <a:rPr lang="ru-RU" sz="2000" dirty="0" smtClean="0"/>
              <a:t>- 	</a:t>
            </a:r>
            <a:r>
              <a:rPr lang="ru-RU" sz="3200" b="1" dirty="0" smtClean="0">
                <a:solidFill>
                  <a:srgbClr val="00B050"/>
                </a:solidFill>
              </a:rPr>
              <a:t>индивидуальные </a:t>
            </a:r>
            <a:r>
              <a:rPr lang="ru-RU" sz="3200" b="1" dirty="0">
                <a:solidFill>
                  <a:srgbClr val="00B050"/>
                </a:solidFill>
              </a:rPr>
              <a:t>образовательные маршруты </a:t>
            </a:r>
            <a:r>
              <a:rPr lang="ru-RU" sz="3200" b="1" dirty="0" smtClean="0">
                <a:solidFill>
                  <a:srgbClr val="00B050"/>
                </a:solidFill>
              </a:rPr>
              <a:t>освоения образовательной </a:t>
            </a:r>
            <a:r>
              <a:rPr lang="ru-RU" sz="3200" b="1" dirty="0">
                <a:solidFill>
                  <a:srgbClr val="00B050"/>
                </a:solidFill>
              </a:rPr>
              <a:t>программы</a:t>
            </a:r>
            <a:r>
              <a:rPr lang="ru-RU" sz="3200" b="1" dirty="0" smtClean="0">
                <a:solidFill>
                  <a:srgbClr val="00B050"/>
                </a:solidFill>
              </a:rPr>
              <a:t>,</a:t>
            </a:r>
          </a:p>
          <a:p>
            <a:pPr marL="0" indent="0" algn="just">
              <a:buNone/>
            </a:pPr>
            <a:r>
              <a:rPr lang="ru-RU" sz="3200" dirty="0" smtClean="0"/>
              <a:t>- 	</a:t>
            </a:r>
            <a:r>
              <a:rPr lang="ru-RU" sz="3200" b="1" dirty="0" smtClean="0">
                <a:solidFill>
                  <a:srgbClr val="FF3399"/>
                </a:solidFill>
              </a:rPr>
              <a:t>своевременно </a:t>
            </a:r>
            <a:r>
              <a:rPr lang="ru-RU" sz="3200" b="1" dirty="0">
                <a:solidFill>
                  <a:srgbClr val="FF3399"/>
                </a:solidFill>
              </a:rPr>
              <a:t>вносить изменения в планирование</a:t>
            </a:r>
            <a:r>
              <a:rPr lang="ru-RU" sz="3200" b="1" dirty="0" smtClean="0">
                <a:solidFill>
                  <a:srgbClr val="FF3399"/>
                </a:solidFill>
              </a:rPr>
              <a:t>, содержание и организацию 	образовательной деятельности.</a:t>
            </a:r>
            <a:endParaRPr lang="ru-RU" sz="3200" b="1" dirty="0">
              <a:solidFill>
                <a:srgbClr val="FF3399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Рукописный ввод 7"/>
              <p14:cNvContentPartPr/>
              <p14:nvPr/>
            </p14:nvContentPartPr>
            <p14:xfrm>
              <a:off x="9100388" y="1208581"/>
              <a:ext cx="991440" cy="36720"/>
            </p14:xfrm>
          </p:contentPart>
        </mc:Choice>
        <mc:Fallback xmlns="">
          <p:pic>
            <p:nvPicPr>
              <p:cNvPr id="8" name="Рукописный ввод 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052148" y="1112461"/>
                <a:ext cx="1087560" cy="22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Рукописный ввод 8"/>
              <p14:cNvContentPartPr/>
              <p14:nvPr/>
            </p14:nvContentPartPr>
            <p14:xfrm>
              <a:off x="1234388" y="1553461"/>
              <a:ext cx="4395600" cy="16560"/>
            </p14:xfrm>
          </p:contentPart>
        </mc:Choice>
        <mc:Fallback xmlns="">
          <p:pic>
            <p:nvPicPr>
              <p:cNvPr id="9" name="Рукописный ввод 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86148" y="1457341"/>
                <a:ext cx="4491720" cy="20880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Прямоугольник 5"/>
          <p:cNvSpPr/>
          <p:nvPr/>
        </p:nvSpPr>
        <p:spPr>
          <a:xfrm>
            <a:off x="1421176" y="5376231"/>
            <a:ext cx="284235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Педагогическая диагностика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436385" y="5376231"/>
            <a:ext cx="279828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Индивидуальный образовательный маршрут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5464367" y="559111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7686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029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Пункт 16.9. ФОП ДО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7863" y="837282"/>
            <a:ext cx="10515600" cy="5673687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sz="2400" b="1" dirty="0"/>
              <a:t>16.9. Педагогическая диагностика завершается </a:t>
            </a:r>
            <a:r>
              <a:rPr lang="ru-RU" sz="2400" b="1" dirty="0">
                <a:solidFill>
                  <a:srgbClr val="FF3399"/>
                </a:solidFill>
              </a:rPr>
              <a:t>анализом полученных данных</a:t>
            </a:r>
            <a:r>
              <a:rPr lang="ru-RU" sz="2400" b="1" dirty="0"/>
              <a:t>, на основе которых </a:t>
            </a:r>
            <a:r>
              <a:rPr lang="ru-RU" sz="2400" b="1" dirty="0" smtClean="0"/>
              <a:t>педагог:</a:t>
            </a:r>
          </a:p>
          <a:p>
            <a:r>
              <a:rPr lang="ru-RU" sz="2400" b="1" dirty="0" smtClean="0"/>
              <a:t>- </a:t>
            </a:r>
            <a:r>
              <a:rPr lang="ru-RU" sz="2400" b="1" dirty="0"/>
              <a:t>составляет индивидуальные образовательные маршруты освоения образовательной Программы, </a:t>
            </a:r>
            <a:endParaRPr lang="ru-RU" sz="2400" b="1" dirty="0" smtClean="0"/>
          </a:p>
          <a:p>
            <a:r>
              <a:rPr lang="ru-RU" sz="2400" b="1" dirty="0" smtClean="0">
                <a:solidFill>
                  <a:srgbClr val="FF3399"/>
                </a:solidFill>
              </a:rPr>
              <a:t>- </a:t>
            </a:r>
            <a:r>
              <a:rPr lang="ru-RU" sz="2400" b="1" dirty="0">
                <a:solidFill>
                  <a:srgbClr val="FF3399"/>
                </a:solidFill>
              </a:rPr>
              <a:t>выстраивает взаимодействие с детьми, </a:t>
            </a:r>
          </a:p>
          <a:p>
            <a:r>
              <a:rPr lang="ru-RU" sz="3600" b="1" dirty="0" smtClean="0">
                <a:solidFill>
                  <a:srgbClr val="008000"/>
                </a:solidFill>
              </a:rPr>
              <a:t>- организует </a:t>
            </a:r>
            <a:r>
              <a:rPr lang="ru-RU" sz="3600" b="1" dirty="0">
                <a:solidFill>
                  <a:srgbClr val="008000"/>
                </a:solidFill>
              </a:rPr>
              <a:t>РППС, мотивирующую активную творческую деятельность обучающихся, </a:t>
            </a:r>
            <a:endParaRPr lang="ru-RU" sz="3600" b="1" dirty="0" smtClean="0">
              <a:solidFill>
                <a:srgbClr val="008000"/>
              </a:solidFill>
            </a:endParaRPr>
          </a:p>
          <a:p>
            <a:r>
              <a:rPr lang="ru-RU" sz="2400" b="1" dirty="0" smtClean="0"/>
              <a:t>- </a:t>
            </a:r>
            <a:r>
              <a:rPr lang="ru-RU" sz="4000" b="1" dirty="0" smtClean="0">
                <a:solidFill>
                  <a:srgbClr val="008000"/>
                </a:solidFill>
              </a:rPr>
              <a:t>осознанно </a:t>
            </a:r>
            <a:r>
              <a:rPr lang="ru-RU" sz="4000" b="1" dirty="0">
                <a:solidFill>
                  <a:srgbClr val="008000"/>
                </a:solidFill>
              </a:rPr>
              <a:t>и целенаправленно проектирует образовательный процесс</a:t>
            </a:r>
            <a:r>
              <a:rPr lang="ru-RU" sz="2400" b="1" dirty="0"/>
              <a:t>.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1509312" y="563518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44933" y="5415833"/>
            <a:ext cx="6193978" cy="92333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Интерпретация результатов педагогической диагностики и их использование в планировании образовательного процесса</a:t>
            </a:r>
          </a:p>
        </p:txBody>
      </p:sp>
    </p:spTree>
    <p:extLst>
      <p:ext uri="{BB962C8B-B14F-4D97-AF65-F5344CB8AC3E}">
        <p14:creationId xmlns:p14="http://schemas.microsoft.com/office/powerpoint/2010/main" val="2314423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3399"/>
                </a:solidFill>
              </a:rPr>
              <a:t>Что нужно помнить? П. 15 ФОП ДО</a:t>
            </a:r>
            <a:endParaRPr lang="ru-RU" b="1" dirty="0">
              <a:solidFill>
                <a:srgbClr val="FF339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9" y="1825625"/>
            <a:ext cx="11159593" cy="1602896"/>
          </a:xfrm>
        </p:spPr>
        <p:txBody>
          <a:bodyPr/>
          <a:lstStyle/>
          <a:p>
            <a:r>
              <a:rPr lang="ru-RU" sz="2000" dirty="0"/>
              <a:t>Степень выраженности возрастных характеристик возможных достижений </a:t>
            </a:r>
            <a:r>
              <a:rPr lang="ru-RU" sz="2000" b="1" dirty="0"/>
              <a:t>может различаться </a:t>
            </a:r>
            <a:r>
              <a:rPr lang="ru-RU" sz="2000" dirty="0"/>
              <a:t>у детей одного возраста по причине высокой индивидуализации их психического развития и разных стартовых условий освоения образовательной программы. </a:t>
            </a:r>
            <a:endParaRPr lang="ru-RU" sz="2000" dirty="0" smtClean="0"/>
          </a:p>
          <a:p>
            <a:r>
              <a:rPr lang="ru-RU" sz="2000" dirty="0" smtClean="0"/>
              <a:t>Обозначенные </a:t>
            </a:r>
            <a:r>
              <a:rPr lang="ru-RU" sz="2000" dirty="0"/>
              <a:t>различия </a:t>
            </a:r>
            <a:r>
              <a:rPr lang="ru-RU" sz="2000" b="1" dirty="0"/>
              <a:t>не должны быть констатированы </a:t>
            </a:r>
            <a:r>
              <a:rPr lang="ru-RU" sz="2000" dirty="0"/>
              <a:t>как трудности ребенка в освоении образовательной программы ДОО и не подразумевают его включения в соответствующую целевую </a:t>
            </a:r>
            <a:r>
              <a:rPr lang="ru-RU" sz="2000" dirty="0" smtClean="0"/>
              <a:t>группу.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2804" y="3701667"/>
            <a:ext cx="5434988" cy="3057181"/>
          </a:xfrm>
          <a:prstGeom prst="rect">
            <a:avLst/>
          </a:prstGeom>
          <a:ln>
            <a:solidFill>
              <a:schemeClr val="accent1"/>
            </a:solidFill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Рукописный ввод 5"/>
              <p14:cNvContentPartPr/>
              <p14:nvPr/>
            </p14:nvContentPartPr>
            <p14:xfrm>
              <a:off x="2930348" y="3491341"/>
              <a:ext cx="3955680" cy="2678400"/>
            </p14:xfrm>
          </p:contentPart>
        </mc:Choice>
        <mc:Fallback xmlns="">
          <p:pic>
            <p:nvPicPr>
              <p:cNvPr id="6" name="Рукописный ввод 5"/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918468" y="3479461"/>
                <a:ext cx="3979440" cy="270216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Прямоугольник 7"/>
          <p:cNvSpPr/>
          <p:nvPr/>
        </p:nvSpPr>
        <p:spPr>
          <a:xfrm>
            <a:off x="357979" y="5647090"/>
            <a:ext cx="472623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Исключаем соотнесение с целевой группой и/или обращаемся к администрации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64713" y="4080605"/>
            <a:ext cx="284235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 сниженном показателе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2233404" y="5076199"/>
            <a:ext cx="484632" cy="52969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8848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484102"/>
            <a:ext cx="4582100" cy="4861614"/>
          </a:xfrm>
        </p:spPr>
        <p:txBody>
          <a:bodyPr/>
          <a:lstStyle/>
          <a:p>
            <a:r>
              <a:rPr lang="ru-RU" sz="2000" dirty="0" smtClean="0"/>
              <a:t>Планируем индивидуальную работу в календарном плане образовательной деятельности во всех режимных периодах</a:t>
            </a:r>
          </a:p>
          <a:p>
            <a:r>
              <a:rPr lang="ru-RU" sz="2000" dirty="0" smtClean="0"/>
              <a:t>Организуем РППС с учетом необходимости акселерации развития ребенка (группы детей) в определенном направлении</a:t>
            </a:r>
          </a:p>
          <a:p>
            <a:r>
              <a:rPr lang="ru-RU" sz="2000" dirty="0" smtClean="0"/>
              <a:t>Организуем взаимодействие с семьей (просветительское и консультационное направления)</a:t>
            </a:r>
          </a:p>
          <a:p>
            <a:r>
              <a:rPr lang="ru-RU" sz="2000" dirty="0" smtClean="0"/>
              <a:t>Отслеживаем динамику (или отмечаем ее отсутствие) в индивидуальном образовательном маршруте чаще, чем 2 раза в год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08074" y="247130"/>
            <a:ext cx="284235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 сниженном показателе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9078" y="110885"/>
            <a:ext cx="6096851" cy="3429479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9078" y="3540364"/>
            <a:ext cx="5839365" cy="3284643"/>
          </a:xfrm>
          <a:prstGeom prst="rect">
            <a:avLst/>
          </a:prstGeom>
          <a:ln>
            <a:solidFill>
              <a:schemeClr val="accent1"/>
            </a:solidFill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Рукописный ввод 11"/>
              <p14:cNvContentPartPr/>
              <p14:nvPr/>
            </p14:nvContentPartPr>
            <p14:xfrm>
              <a:off x="2302508" y="2401621"/>
              <a:ext cx="5266440" cy="231840"/>
            </p14:xfrm>
          </p:contentPart>
        </mc:Choice>
        <mc:Fallback xmlns="">
          <p:pic>
            <p:nvPicPr>
              <p:cNvPr id="12" name="Рукописный ввод 11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290628" y="2389741"/>
                <a:ext cx="5290200" cy="25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3" name="Рукописный ввод 12"/>
              <p14:cNvContentPartPr/>
              <p14:nvPr/>
            </p14:nvContentPartPr>
            <p14:xfrm>
              <a:off x="7690268" y="2367781"/>
              <a:ext cx="3472200" cy="214560"/>
            </p14:xfrm>
          </p:contentPart>
        </mc:Choice>
        <mc:Fallback xmlns="">
          <p:pic>
            <p:nvPicPr>
              <p:cNvPr id="13" name="Рукописный ввод 12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642028" y="2271661"/>
                <a:ext cx="3568680" cy="40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4" name="Рукописный ввод 13"/>
              <p14:cNvContentPartPr/>
              <p14:nvPr/>
            </p14:nvContentPartPr>
            <p14:xfrm>
              <a:off x="6378788" y="5078941"/>
              <a:ext cx="462600" cy="286560"/>
            </p14:xfrm>
          </p:contentPart>
        </mc:Choice>
        <mc:Fallback xmlns="">
          <p:pic>
            <p:nvPicPr>
              <p:cNvPr id="14" name="Рукописный ввод 13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330908" y="4982821"/>
                <a:ext cx="558720" cy="47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5" name="Рукописный ввод 14"/>
              <p14:cNvContentPartPr/>
              <p14:nvPr/>
            </p14:nvContentPartPr>
            <p14:xfrm>
              <a:off x="6500468" y="6080821"/>
              <a:ext cx="495720" cy="199080"/>
            </p14:xfrm>
          </p:contentPart>
        </mc:Choice>
        <mc:Fallback xmlns="">
          <p:pic>
            <p:nvPicPr>
              <p:cNvPr id="15" name="Рукописный ввод 14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452228" y="5985061"/>
                <a:ext cx="591840" cy="390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7" name="Рукописный ввод 16"/>
              <p14:cNvContentPartPr/>
              <p14:nvPr/>
            </p14:nvContentPartPr>
            <p14:xfrm>
              <a:off x="4781468" y="4637941"/>
              <a:ext cx="1300320" cy="639360"/>
            </p14:xfrm>
          </p:contentPart>
        </mc:Choice>
        <mc:Fallback xmlns="">
          <p:pic>
            <p:nvPicPr>
              <p:cNvPr id="17" name="Рукописный ввод 16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4769588" y="4626061"/>
                <a:ext cx="1324080" cy="66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9" name="Рукописный ввод 18"/>
              <p14:cNvContentPartPr/>
              <p14:nvPr/>
            </p14:nvContentPartPr>
            <p14:xfrm>
              <a:off x="4759148" y="4649101"/>
              <a:ext cx="1344600" cy="1344600"/>
            </p14:xfrm>
          </p:contentPart>
        </mc:Choice>
        <mc:Fallback xmlns="">
          <p:pic>
            <p:nvPicPr>
              <p:cNvPr id="19" name="Рукописный ввод 18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4747268" y="4637221"/>
                <a:ext cx="1368360" cy="1368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803761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Прямоугольник 26"/>
          <p:cNvSpPr>
            <a:spLocks noChangeArrowheads="1"/>
          </p:cNvSpPr>
          <p:nvPr/>
        </p:nvSpPr>
        <p:spPr bwMode="auto">
          <a:xfrm>
            <a:off x="341313" y="274638"/>
            <a:ext cx="10701337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7416800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416800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416800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416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7416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416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416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416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7416800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>
                <a:tab pos="7416800" algn="l"/>
              </a:tabLst>
              <a:defRPr/>
            </a:pPr>
            <a:r>
              <a:rPr kumimoji="0" lang="ru-RU" alt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28458D"/>
                </a:solidFill>
                <a:effectLst/>
                <a:uLnTx/>
                <a:uFillTx/>
                <a:latin typeface="Calibri" panose="020F0502020204030204" pitchFamily="34" charset="0"/>
                <a:ea typeface="Open Sans Condensed"/>
                <a:cs typeface="Open Sans Condensed"/>
              </a:rPr>
              <a:t>Методический портфель для дошкольного образования</a:t>
            </a:r>
          </a:p>
        </p:txBody>
      </p:sp>
      <p:grpSp>
        <p:nvGrpSpPr>
          <p:cNvPr id="57347" name="Группа 92"/>
          <p:cNvGrpSpPr>
            <a:grpSpLocks/>
          </p:cNvGrpSpPr>
          <p:nvPr/>
        </p:nvGrpSpPr>
        <p:grpSpPr bwMode="auto">
          <a:xfrm>
            <a:off x="341313" y="1582738"/>
            <a:ext cx="11387137" cy="3716337"/>
            <a:chOff x="-2725153" y="2770105"/>
            <a:chExt cx="8820812" cy="2697936"/>
          </a:xfrm>
        </p:grpSpPr>
        <p:pic>
          <p:nvPicPr>
            <p:cNvPr id="57357" name="Рисунок 9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82309" y="2774084"/>
              <a:ext cx="2113350" cy="2693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7358" name="Рисунок 9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87384" y="2778252"/>
              <a:ext cx="2110081" cy="26897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7359" name="Рисунок 98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511066" y="2774273"/>
              <a:ext cx="2106811" cy="26856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7360" name="Рисунок 9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725153" y="2770105"/>
              <a:ext cx="2113350" cy="26939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7348" name="Группа 17"/>
          <p:cNvGrpSpPr>
            <a:grpSpLocks/>
          </p:cNvGrpSpPr>
          <p:nvPr/>
        </p:nvGrpSpPr>
        <p:grpSpPr bwMode="auto">
          <a:xfrm>
            <a:off x="425450" y="5402263"/>
            <a:ext cx="6973888" cy="985837"/>
            <a:chOff x="554843" y="2592941"/>
            <a:chExt cx="4924943" cy="1404981"/>
          </a:xfrm>
        </p:grpSpPr>
        <p:sp>
          <p:nvSpPr>
            <p:cNvPr id="102" name="Скругленный прямоугольник 101">
              <a:extLst>
                <a:ext uri="{FF2B5EF4-FFF2-40B4-BE49-F238E27FC236}">
                  <a16:creationId xmlns:a16="http://schemas.microsoft.com/office/drawing/2014/main" id="{05276076-97DB-F0CB-CC46-17824291BBB7}"/>
                </a:ext>
              </a:extLst>
            </p:cNvPr>
            <p:cNvSpPr/>
            <p:nvPr/>
          </p:nvSpPr>
          <p:spPr>
            <a:xfrm rot="16200000">
              <a:off x="2477382" y="995518"/>
              <a:ext cx="1404981" cy="4599827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28458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Овал 102">
              <a:extLst>
                <a:ext uri="{FF2B5EF4-FFF2-40B4-BE49-F238E27FC236}">
                  <a16:creationId xmlns:a16="http://schemas.microsoft.com/office/drawing/2014/main" id="{08FE0E23-2F5E-2C95-74F7-68D9A4437456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20452" y="3089324"/>
              <a:ext cx="719459" cy="450678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rgbClr val="23398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x-none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7356" name="Image 8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710" y="3059888"/>
              <a:ext cx="336360" cy="4710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7349" name="Прямоугольник 104"/>
          <p:cNvSpPr>
            <a:spLocks noChangeArrowheads="1"/>
          </p:cNvSpPr>
          <p:nvPr/>
        </p:nvSpPr>
        <p:spPr bwMode="auto">
          <a:xfrm>
            <a:off x="1042988" y="5480050"/>
            <a:ext cx="64293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Рабочий план воспитателя на учебный год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Перспективное планирование на каждый месяц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Календарное планирование на каждую неделю</a:t>
            </a:r>
          </a:p>
          <a:p>
            <a:pPr marL="285750" marR="0" lvl="0" indent="-2857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Подробное содержание деятельности воспитателя по всем образовательным областям</a:t>
            </a:r>
          </a:p>
        </p:txBody>
      </p:sp>
      <p:sp>
        <p:nvSpPr>
          <p:cNvPr id="108" name="Скругленный прямоугольник 107">
            <a:extLst>
              <a:ext uri="{FF2B5EF4-FFF2-40B4-BE49-F238E27FC236}">
                <a16:creationId xmlns:a16="http://schemas.microsoft.com/office/drawing/2014/main" id="{D6B6BEC1-A751-D809-ED02-C6BE2F0406E7}"/>
              </a:ext>
            </a:extLst>
          </p:cNvPr>
          <p:cNvSpPr/>
          <p:nvPr/>
        </p:nvSpPr>
        <p:spPr>
          <a:xfrm>
            <a:off x="5419725" y="758825"/>
            <a:ext cx="5203825" cy="65087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9050">
            <a:solidFill>
              <a:srgbClr val="233C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351" name="Прямоугольник 108"/>
          <p:cNvSpPr>
            <a:spLocks noChangeArrowheads="1"/>
          </p:cNvSpPr>
          <p:nvPr/>
        </p:nvSpPr>
        <p:spPr bwMode="auto">
          <a:xfrm>
            <a:off x="5419725" y="796925"/>
            <a:ext cx="5078413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1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Уникальное пособие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6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для организации работы воспитателя в рамках ФОП ДО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483475" y="5746750"/>
            <a:ext cx="450215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1313" y="6461125"/>
            <a:ext cx="2647950" cy="2889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89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0507" y="1484102"/>
            <a:ext cx="5177928" cy="4861614"/>
          </a:xfrm>
        </p:spPr>
        <p:txBody>
          <a:bodyPr/>
          <a:lstStyle/>
          <a:p>
            <a:r>
              <a:rPr lang="ru-RU" sz="2000" dirty="0" smtClean="0"/>
              <a:t>Включаем в образовательную практику задачи (задания) повышенной сложности, максимально используя потенциал ребенка</a:t>
            </a:r>
          </a:p>
          <a:p>
            <a:r>
              <a:rPr lang="ru-RU" sz="2000" dirty="0" smtClean="0"/>
              <a:t>Варьируем модели взаимодействия с ребенком (группой детей) в сторону повышения их самостоятельности в прогрессирующих видах деятельности</a:t>
            </a:r>
          </a:p>
          <a:p>
            <a:r>
              <a:rPr lang="ru-RU" sz="2000" dirty="0" smtClean="0"/>
              <a:t>Предлагаем услуги дополнительного образования в соответствии с интересами и потребностями ребенка</a:t>
            </a:r>
          </a:p>
          <a:p>
            <a:r>
              <a:rPr lang="ru-RU" sz="2000" dirty="0" smtClean="0"/>
              <a:t>«Дотягиваем» центры активности до «зоны ближайшего развития» детей</a:t>
            </a:r>
          </a:p>
          <a:p>
            <a:r>
              <a:rPr lang="ru-RU" sz="2000" dirty="0" smtClean="0"/>
              <a:t>Отслеживаем динамику в индивидуальном образовательном маршруте чаще, чем 2 раза в год (важно не терять превышающий темп)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08074" y="247130"/>
            <a:ext cx="284235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 приростном показателе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4114" y="162678"/>
            <a:ext cx="5661444" cy="318456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8707" y="3347241"/>
            <a:ext cx="6096851" cy="3429479"/>
          </a:xfrm>
          <a:prstGeom prst="rect">
            <a:avLst/>
          </a:prstGeom>
          <a:ln>
            <a:solidFill>
              <a:schemeClr val="accent1"/>
            </a:solidFill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Рукописный ввод 7"/>
              <p14:cNvContentPartPr/>
              <p14:nvPr/>
            </p14:nvContentPartPr>
            <p14:xfrm>
              <a:off x="4583108" y="5189101"/>
              <a:ext cx="1663920" cy="253440"/>
            </p14:xfrm>
          </p:contentPart>
        </mc:Choice>
        <mc:Fallback xmlns="">
          <p:pic>
            <p:nvPicPr>
              <p:cNvPr id="8" name="Рукописный ввод 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71228" y="5177221"/>
                <a:ext cx="1687680" cy="277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Рукописный ввод 10"/>
              <p14:cNvContentPartPr/>
              <p14:nvPr/>
            </p14:nvContentPartPr>
            <p14:xfrm>
              <a:off x="6146588" y="5276941"/>
              <a:ext cx="67320" cy="132840"/>
            </p14:xfrm>
          </p:contentPart>
        </mc:Choice>
        <mc:Fallback xmlns="">
          <p:pic>
            <p:nvPicPr>
              <p:cNvPr id="11" name="Рукописный ввод 10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134708" y="5265061"/>
                <a:ext cx="91080" cy="15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8" name="Рукописный ввод 17"/>
              <p14:cNvContentPartPr/>
              <p14:nvPr/>
            </p14:nvContentPartPr>
            <p14:xfrm>
              <a:off x="4021148" y="5332021"/>
              <a:ext cx="551160" cy="110520"/>
            </p14:xfrm>
          </p:contentPart>
        </mc:Choice>
        <mc:Fallback xmlns="">
          <p:pic>
            <p:nvPicPr>
              <p:cNvPr id="18" name="Рукописный ввод 17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009268" y="5320141"/>
                <a:ext cx="574920" cy="134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1" name="Рукописный ввод 20"/>
              <p14:cNvContentPartPr/>
              <p14:nvPr/>
            </p14:nvContentPartPr>
            <p14:xfrm>
              <a:off x="4726388" y="2236381"/>
              <a:ext cx="1861920" cy="1080000"/>
            </p14:xfrm>
          </p:contentPart>
        </mc:Choice>
        <mc:Fallback xmlns="">
          <p:pic>
            <p:nvPicPr>
              <p:cNvPr id="21" name="Рукописный ввод 2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714508" y="2224501"/>
                <a:ext cx="1885680" cy="1103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043549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100" b="1" dirty="0" smtClean="0">
                <a:solidFill>
                  <a:srgbClr val="A50021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Зоны риска процесса педагогической диагностики. ТОП-10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0576">
                  <a:extLst>
                    <a:ext uri="{9D8B030D-6E8A-4147-A177-3AD203B41FA5}">
                      <a16:colId xmlns:a16="http://schemas.microsoft.com/office/drawing/2014/main" val="543363747"/>
                    </a:ext>
                  </a:extLst>
                </a:gridCol>
                <a:gridCol w="1983036">
                  <a:extLst>
                    <a:ext uri="{9D8B030D-6E8A-4147-A177-3AD203B41FA5}">
                      <a16:colId xmlns:a16="http://schemas.microsoft.com/office/drawing/2014/main" val="583759916"/>
                    </a:ext>
                  </a:extLst>
                </a:gridCol>
                <a:gridCol w="4291988">
                  <a:extLst>
                    <a:ext uri="{9D8B030D-6E8A-4147-A177-3AD203B41FA5}">
                      <a16:colId xmlns:a16="http://schemas.microsoft.com/office/drawing/2014/main" val="34677632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Типичные ошибки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Способы преодоления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188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Формальный подход, игнорирование процесса проведения диагностики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Шаблоны карт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индивидуального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развития</a:t>
                      </a:r>
                    </a:p>
                    <a:p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Сбор фактических материалов</a:t>
                      </a:r>
                    </a:p>
                    <a:p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Подготовка к диагностике</a:t>
                      </a: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295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Отсутствие специально выделенного времени на проведение диагностики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в образовательной программе, календарном плане</a:t>
                      </a: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345016"/>
                  </a:ext>
                </a:extLst>
              </a:tr>
            </a:tbl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5570073" y="313827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5606796" y="484742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654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5" y="204788"/>
            <a:ext cx="11225213" cy="1087437"/>
          </a:xfr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/>
          <a:lstStyle/>
          <a:p>
            <a:pPr algn="ctr"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Содержание внутренней системы оценки качества образования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внутренней системы оценки качества образования </a:t>
            </a:r>
            <a:br>
              <a:rPr lang="ru-RU" alt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1" name="Содержимое 2"/>
          <p:cNvSpPr>
            <a:spLocks noGrp="1"/>
          </p:cNvSpPr>
          <p:nvPr>
            <p:ph idx="1"/>
          </p:nvPr>
        </p:nvSpPr>
        <p:spPr>
          <a:xfrm>
            <a:off x="838200" y="1435100"/>
            <a:ext cx="11033125" cy="5170488"/>
          </a:xfrm>
        </p:spPr>
        <p:txBody>
          <a:bodyPr/>
          <a:lstStyle/>
          <a:p>
            <a:pPr algn="ctr">
              <a:buFont typeface="Arial" panose="020B0604020202020204" pitchFamily="34" charset="0"/>
              <a:buNone/>
            </a:pPr>
            <a:r>
              <a:rPr lang="ru-RU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1: Качество результатов образовательной деятельности</a:t>
            </a:r>
          </a:p>
          <a:p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Анализ индивидуального развития каждого ребёнка (педагогический и психологический (!) мониторинг)</a:t>
            </a:r>
          </a:p>
          <a:p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Анализ достижений воспитанников (конкурсы, олимпиады и т.д.)</a:t>
            </a:r>
          </a:p>
          <a:p>
            <a:r>
              <a:rPr lang="ru-RU" alt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Анализ удовлетворённости родителей качеством образовательных результатов.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3" name="Рукописный ввод 2"/>
              <p14:cNvContentPartPr/>
              <p14:nvPr/>
            </p14:nvContentPartPr>
            <p14:xfrm>
              <a:off x="441829" y="1808138"/>
              <a:ext cx="822240" cy="1243800"/>
            </p14:xfrm>
          </p:contentPart>
        </mc:Choice>
        <mc:Fallback>
          <p:pic>
            <p:nvPicPr>
              <p:cNvPr id="3" name="Рукописный ввод 2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69829" y="1664138"/>
                <a:ext cx="966240" cy="1531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28961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100" b="1" dirty="0" smtClean="0">
                <a:solidFill>
                  <a:srgbClr val="A50021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Зоны риска процесса педагогической диагностики. ТОП-10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638979" y="1583254"/>
          <a:ext cx="10714821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915">
                  <a:extLst>
                    <a:ext uri="{9D8B030D-6E8A-4147-A177-3AD203B41FA5}">
                      <a16:colId xmlns:a16="http://schemas.microsoft.com/office/drawing/2014/main" val="543363747"/>
                    </a:ext>
                  </a:extLst>
                </a:gridCol>
                <a:gridCol w="2020605">
                  <a:extLst>
                    <a:ext uri="{9D8B030D-6E8A-4147-A177-3AD203B41FA5}">
                      <a16:colId xmlns:a16="http://schemas.microsoft.com/office/drawing/2014/main" val="583759916"/>
                    </a:ext>
                  </a:extLst>
                </a:gridCol>
                <a:gridCol w="4373301">
                  <a:extLst>
                    <a:ext uri="{9D8B030D-6E8A-4147-A177-3AD203B41FA5}">
                      <a16:colId xmlns:a16="http://schemas.microsoft.com/office/drawing/2014/main" val="34677632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Типичные ошибки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Способы преодоления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188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Неготовность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образовательной среды к специфичным задачам диагностики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Обогащение центров активности</a:t>
                      </a:r>
                    </a:p>
                    <a:p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Проектирование специальных ситуаций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295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Подмена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малоформализованных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методов диагностики опросными методиками и тестами, ориентированными на проверку знаний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детских видов деятельности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Потенциал игровой деятельности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Акцент на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деятельностные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умения детей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345016"/>
                  </a:ext>
                </a:extLst>
              </a:tr>
            </a:tbl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5570073" y="313827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5606796" y="484742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38665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100" b="1" dirty="0" smtClean="0">
                <a:solidFill>
                  <a:srgbClr val="A50021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Зоны риска процесса педагогической диагностики. ТОП-10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638979" y="1583254"/>
          <a:ext cx="10714821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915">
                  <a:extLst>
                    <a:ext uri="{9D8B030D-6E8A-4147-A177-3AD203B41FA5}">
                      <a16:colId xmlns:a16="http://schemas.microsoft.com/office/drawing/2014/main" val="543363747"/>
                    </a:ext>
                  </a:extLst>
                </a:gridCol>
                <a:gridCol w="2020605">
                  <a:extLst>
                    <a:ext uri="{9D8B030D-6E8A-4147-A177-3AD203B41FA5}">
                      <a16:colId xmlns:a16="http://schemas.microsoft.com/office/drawing/2014/main" val="583759916"/>
                    </a:ext>
                  </a:extLst>
                </a:gridCol>
                <a:gridCol w="4373301">
                  <a:extLst>
                    <a:ext uri="{9D8B030D-6E8A-4147-A177-3AD203B41FA5}">
                      <a16:colId xmlns:a16="http://schemas.microsoft.com/office/drawing/2014/main" val="34677632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Типичные ошибки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Способы преодоления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188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Нарушение последовательности и специфики использования </a:t>
                      </a:r>
                      <a:r>
                        <a:rPr lang="ru-RU" sz="24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малоформализованных</a:t>
                      </a:r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методов диагностики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Наблюдение как ведущий метод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Последовательное использование методов («уточняющая» методика)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295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Неэффективная фиксация результатов, недостаточная информированность о возрастном процессе развития ребенка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Планируемые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результаты</a:t>
                      </a:r>
                    </a:p>
                    <a:p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Зона актуального и зона ближайшего развития ребенка</a:t>
                      </a:r>
                      <a:endParaRPr lang="ru-RU" sz="24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345016"/>
                  </a:ext>
                </a:extLst>
              </a:tr>
            </a:tbl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5570073" y="313827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5606796" y="484742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25301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100" b="1" dirty="0" smtClean="0">
                <a:solidFill>
                  <a:srgbClr val="A50021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Зоны риска процесса педагогической диагностики. ТОП-10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638979" y="1583254"/>
          <a:ext cx="10714821" cy="466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915">
                  <a:extLst>
                    <a:ext uri="{9D8B030D-6E8A-4147-A177-3AD203B41FA5}">
                      <a16:colId xmlns:a16="http://schemas.microsoft.com/office/drawing/2014/main" val="543363747"/>
                    </a:ext>
                  </a:extLst>
                </a:gridCol>
                <a:gridCol w="2020605">
                  <a:extLst>
                    <a:ext uri="{9D8B030D-6E8A-4147-A177-3AD203B41FA5}">
                      <a16:colId xmlns:a16="http://schemas.microsoft.com/office/drawing/2014/main" val="583759916"/>
                    </a:ext>
                  </a:extLst>
                </a:gridCol>
                <a:gridCol w="4373301">
                  <a:extLst>
                    <a:ext uri="{9D8B030D-6E8A-4147-A177-3AD203B41FA5}">
                      <a16:colId xmlns:a16="http://schemas.microsoft.com/office/drawing/2014/main" val="34677632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Типичные ошибки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Способы преодоления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188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Излишний акцент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коррекционное направление работы с детьми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«Реперная» («коридорная») диагностика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Задания повышенной сложности и ситуации из зоны ближайшего развития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295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Игнорирование индивидуальных особенностей детей в ходе диагностики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Повторение диагностических мероприятий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Перепроверка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Смена ситуаций</a:t>
                      </a: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345016"/>
                  </a:ext>
                </a:extLst>
              </a:tr>
            </a:tbl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5570073" y="313827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5606796" y="484742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66776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z="4100" b="1" dirty="0" smtClean="0">
                <a:solidFill>
                  <a:srgbClr val="A50021"/>
                </a:solidFill>
                <a:latin typeface="Times New Roman" panose="02020603050405020304" pitchFamily="18" charset="0"/>
                <a:ea typeface="DejaVu Sans"/>
                <a:cs typeface="Times New Roman" panose="02020603050405020304" pitchFamily="18" charset="0"/>
              </a:rPr>
              <a:t>Зоны риска процесса педагогической диагностики. ТОП-10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638979" y="1583254"/>
          <a:ext cx="10714821" cy="3931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915">
                  <a:extLst>
                    <a:ext uri="{9D8B030D-6E8A-4147-A177-3AD203B41FA5}">
                      <a16:colId xmlns:a16="http://schemas.microsoft.com/office/drawing/2014/main" val="543363747"/>
                    </a:ext>
                  </a:extLst>
                </a:gridCol>
                <a:gridCol w="2020605">
                  <a:extLst>
                    <a:ext uri="{9D8B030D-6E8A-4147-A177-3AD203B41FA5}">
                      <a16:colId xmlns:a16="http://schemas.microsoft.com/office/drawing/2014/main" val="583759916"/>
                    </a:ext>
                  </a:extLst>
                </a:gridCol>
                <a:gridCol w="4373301">
                  <a:extLst>
                    <a:ext uri="{9D8B030D-6E8A-4147-A177-3AD203B41FA5}">
                      <a16:colId xmlns:a16="http://schemas.microsoft.com/office/drawing/2014/main" val="346776324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Типичные ошибки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altLang="ru-RU" sz="2400" b="1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DejaVu Sans"/>
                          <a:cs typeface="Times New Roman" panose="02020603050405020304" pitchFamily="18" charset="0"/>
                        </a:rPr>
                        <a:t>Способы преодоления</a:t>
                      </a:r>
                      <a:endParaRPr lang="ru-RU" sz="24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188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Недостаточное внимание качественным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показателям, «гонка» за количественными, тенденция к усреднению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Заполнение примечаний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Почему?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нужно делать?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8295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Неверный «вывод» информации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 взаимодействие с родителями</a:t>
                      </a:r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Позитивная информация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Конкретные предложения</a:t>
                      </a:r>
                    </a:p>
                    <a:p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Дополнительное образование</a:t>
                      </a:r>
                    </a:p>
                    <a:p>
                      <a:endParaRPr lang="ru-RU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0345016"/>
                  </a:ext>
                </a:extLst>
              </a:tr>
            </a:tbl>
          </a:graphicData>
        </a:graphic>
      </p:graphicFrame>
      <p:sp>
        <p:nvSpPr>
          <p:cNvPr id="5" name="Стрелка вправо 4"/>
          <p:cNvSpPr/>
          <p:nvPr/>
        </p:nvSpPr>
        <p:spPr>
          <a:xfrm>
            <a:off x="5570073" y="313827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5606796" y="484742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3646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590" y="365125"/>
            <a:ext cx="10968210" cy="879781"/>
          </a:xfrm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Специфика педагогической диагностики в ДОО определяется </a:t>
            </a: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требованиями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r>
              <a:rPr lang="ru-RU" sz="3200" b="1" u="sng" dirty="0">
                <a:solidFill>
                  <a:srgbClr val="1A0DAB"/>
                </a:solidFill>
                <a:latin typeface="Times New Roman" panose="02020603050405020304" pitchFamily="18" charset="0"/>
                <a:hlinkClick r:id="rId2"/>
              </a:rPr>
              <a:t>ФГОС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 ДО: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7455" y="1355075"/>
            <a:ext cx="11056345" cy="4043190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sz="2000" dirty="0" smtClean="0"/>
              <a:t>Планируемые </a:t>
            </a:r>
            <a:r>
              <a:rPr lang="ru-RU" sz="2000" dirty="0"/>
              <a:t>результаты освоения </a:t>
            </a:r>
            <a:r>
              <a:rPr lang="ru-RU" sz="2000" dirty="0" smtClean="0"/>
              <a:t>Программы </a:t>
            </a:r>
            <a:r>
              <a:rPr lang="ru-RU" sz="2000" dirty="0"/>
              <a:t>дошкольного образования </a:t>
            </a:r>
            <a:r>
              <a:rPr lang="ru-RU" sz="2000" dirty="0" smtClean="0"/>
              <a:t>заданы </a:t>
            </a:r>
            <a:r>
              <a:rPr lang="ru-RU" sz="2000" dirty="0"/>
              <a:t>как </a:t>
            </a:r>
            <a:r>
              <a:rPr lang="ru-RU" sz="2000" b="1" dirty="0">
                <a:solidFill>
                  <a:srgbClr val="3333FF"/>
                </a:solidFill>
              </a:rPr>
              <a:t>целевые ориентиры</a:t>
            </a:r>
            <a:r>
              <a:rPr lang="ru-RU" sz="2000" dirty="0">
                <a:solidFill>
                  <a:srgbClr val="3333FF"/>
                </a:solidFill>
              </a:rPr>
              <a:t> </a:t>
            </a:r>
            <a:r>
              <a:rPr lang="ru-RU" sz="2000" dirty="0"/>
              <a:t>дошкольного образования </a:t>
            </a:r>
            <a:r>
              <a:rPr lang="ru-RU" sz="2000" dirty="0" smtClean="0"/>
              <a:t>и </a:t>
            </a:r>
            <a:r>
              <a:rPr lang="ru-RU" sz="2000" dirty="0"/>
              <a:t>представляют собой социально-нормативные возрастные характеристики возможных достижений ребенка на разных этапах дошкольного </a:t>
            </a:r>
            <a:r>
              <a:rPr lang="ru-RU" sz="2000" dirty="0" smtClean="0"/>
              <a:t>детства.</a:t>
            </a:r>
            <a:endParaRPr lang="ru-RU" sz="2000" dirty="0"/>
          </a:p>
          <a:p>
            <a:r>
              <a:rPr lang="ru-RU" sz="2000" b="1" dirty="0">
                <a:solidFill>
                  <a:srgbClr val="A50021"/>
                </a:solidFill>
              </a:rPr>
              <a:t>Пункт 4.3 ФГОС </a:t>
            </a:r>
            <a:r>
              <a:rPr lang="ru-RU" sz="2000" b="1" dirty="0" smtClean="0">
                <a:solidFill>
                  <a:srgbClr val="A50021"/>
                </a:solidFill>
              </a:rPr>
              <a:t>ДО: </a:t>
            </a:r>
            <a:r>
              <a:rPr lang="ru-RU" sz="2000" dirty="0" smtClean="0"/>
              <a:t>целевые </a:t>
            </a:r>
            <a:r>
              <a:rPr lang="ru-RU" sz="2000" dirty="0"/>
              <a:t>ориентиры </a:t>
            </a:r>
            <a:r>
              <a:rPr lang="ru-RU" sz="2000" b="1" dirty="0">
                <a:solidFill>
                  <a:srgbClr val="3333FF"/>
                </a:solidFill>
              </a:rPr>
              <a:t>не подлежат </a:t>
            </a:r>
            <a:r>
              <a:rPr lang="ru-RU" sz="2000" dirty="0"/>
              <a:t>непосредственной оценке, в том числе и в виде педагогической диагностики (мониторинга), и не являются основанием для их формального сравнения с реальными достижениями детей и основой объективной оценки соответствия установленным требованиям образовательной деятельности и подготовки </a:t>
            </a:r>
            <a:r>
              <a:rPr lang="ru-RU" sz="2000" dirty="0" smtClean="0"/>
              <a:t>детей;</a:t>
            </a:r>
            <a:endParaRPr lang="ru-RU" sz="2000" dirty="0"/>
          </a:p>
          <a:p>
            <a:r>
              <a:rPr lang="ru-RU" sz="2000" b="1" dirty="0">
                <a:solidFill>
                  <a:srgbClr val="A50021"/>
                </a:solidFill>
              </a:rPr>
              <a:t>Пункт 4.3 ФГОС ДО: </a:t>
            </a:r>
            <a:r>
              <a:rPr lang="ru-RU" sz="2000" dirty="0" smtClean="0"/>
              <a:t>освоение Программы </a:t>
            </a:r>
            <a:r>
              <a:rPr lang="ru-RU" sz="2000" b="1" dirty="0">
                <a:solidFill>
                  <a:srgbClr val="3333FF"/>
                </a:solidFill>
              </a:rPr>
              <a:t>не сопровождается </a:t>
            </a:r>
            <a:r>
              <a:rPr lang="ru-RU" sz="2000" dirty="0"/>
              <a:t>проведением промежуточных аттестаций и итоговой аттестации </a:t>
            </a:r>
            <a:r>
              <a:rPr lang="ru-RU" sz="2000" dirty="0" smtClean="0"/>
              <a:t>обучающихся;</a:t>
            </a:r>
            <a:endParaRPr lang="ru-RU" sz="2000" dirty="0"/>
          </a:p>
          <a:p>
            <a:r>
              <a:rPr lang="ru-RU" sz="2000" dirty="0" smtClean="0"/>
              <a:t>педагогическая </a:t>
            </a:r>
            <a:r>
              <a:rPr lang="ru-RU" sz="2000" dirty="0"/>
              <a:t>диагностика направлена на </a:t>
            </a:r>
            <a:r>
              <a:rPr lang="ru-RU" sz="2000" b="1" dirty="0">
                <a:solidFill>
                  <a:srgbClr val="3333FF"/>
                </a:solidFill>
              </a:rPr>
              <a:t>оценку индивидуального развития </a:t>
            </a:r>
            <a:r>
              <a:rPr lang="ru-RU" sz="2000" dirty="0"/>
              <a:t>детей дошкольного возраста, на основе которой определяется </a:t>
            </a:r>
            <a:r>
              <a:rPr lang="ru-RU" sz="2000" b="1" dirty="0">
                <a:solidFill>
                  <a:srgbClr val="044EA3"/>
                </a:solidFill>
              </a:rPr>
              <a:t>эффективность педагогических действий </a:t>
            </a:r>
            <a:r>
              <a:rPr lang="ru-RU" sz="2000" dirty="0"/>
              <a:t>и осуществляется их дальнейшее планирование.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85590" y="5563518"/>
            <a:ext cx="10968210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Пункт 2.3.2 ФГОС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ДО: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Планируемые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результаты не подлежат непосредственной оценке, в том числе и в виде педагогической диагностики (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мониторинга).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9484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3401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П.15 ФОП ДО. </a:t>
            </a:r>
            <a:r>
              <a:rPr lang="ru-RU" sz="3600" b="1" dirty="0">
                <a:solidFill>
                  <a:srgbClr val="C00000"/>
                </a:solidFill>
              </a:rPr>
              <a:t>Планируемые результаты реализации Федеральной программы.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86429"/>
            <a:ext cx="11026966" cy="5177928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sz="2400" dirty="0"/>
              <a:t>В соответствии с ФГОС ДО специфика дошкольного возраста и системные особенности ДО делают неправомерными требования от ребенка дошкольного возраста </a:t>
            </a:r>
            <a:r>
              <a:rPr lang="ru-RU" sz="2400" b="1" dirty="0"/>
              <a:t>конкретных образовательных достижений</a:t>
            </a:r>
            <a:r>
              <a:rPr lang="ru-RU" sz="2400" dirty="0"/>
              <a:t>. Поэтому планируемые результаты освоения Федеральной программы представляют собой </a:t>
            </a:r>
            <a:r>
              <a:rPr lang="ru-RU" sz="2400" b="1" dirty="0">
                <a:solidFill>
                  <a:srgbClr val="C00000"/>
                </a:solidFill>
              </a:rPr>
              <a:t>возрастные характеристики возможных достижений</a:t>
            </a:r>
            <a:r>
              <a:rPr lang="ru-RU" sz="2400" dirty="0"/>
              <a:t> ребенка дошкольного возраста на разных возрастных этапах и к завершению ДО.</a:t>
            </a:r>
          </a:p>
          <a:p>
            <a:endParaRPr lang="ru-RU" sz="2400" dirty="0"/>
          </a:p>
          <a:p>
            <a:r>
              <a:rPr lang="ru-RU" sz="2400" dirty="0"/>
              <a:t>В соответствии с периодизацией психического развития ребенка согласно культурно-исторической психологии, дошкольное детство подразделяется на </a:t>
            </a:r>
            <a:r>
              <a:rPr lang="ru-RU" sz="2400" b="1" dirty="0"/>
              <a:t>три возраста</a:t>
            </a:r>
            <a:r>
              <a:rPr lang="ru-RU" sz="2400" dirty="0"/>
              <a:t>: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- младенческий </a:t>
            </a:r>
            <a:r>
              <a:rPr lang="ru-RU" sz="2400" dirty="0"/>
              <a:t>(первое и второе полугодия жизни), </a:t>
            </a:r>
            <a:endParaRPr lang="ru-RU" sz="2400" dirty="0" smtClean="0"/>
          </a:p>
          <a:p>
            <a:pPr>
              <a:buFontTx/>
              <a:buChar char="-"/>
            </a:pPr>
            <a:r>
              <a:rPr lang="ru-RU" sz="2400" dirty="0" smtClean="0"/>
              <a:t>ранний </a:t>
            </a:r>
            <a:r>
              <a:rPr lang="ru-RU" sz="2400" dirty="0"/>
              <a:t>(от одного года до трех лет</a:t>
            </a:r>
            <a:r>
              <a:rPr lang="ru-RU" sz="2400" dirty="0" smtClean="0"/>
              <a:t>),</a:t>
            </a:r>
          </a:p>
          <a:p>
            <a:pPr>
              <a:buFontTx/>
              <a:buChar char="-"/>
            </a:pPr>
            <a:r>
              <a:rPr lang="ru-RU" sz="2400" dirty="0" smtClean="0"/>
              <a:t>дошкольный </a:t>
            </a:r>
            <a:r>
              <a:rPr lang="ru-RU" sz="2400" dirty="0"/>
              <a:t>возраст (от трех до семи лет</a:t>
            </a:r>
            <a:r>
              <a:rPr lang="ru-RU" sz="2400" dirty="0" smtClean="0"/>
              <a:t>) (</a:t>
            </a:r>
            <a:r>
              <a:rPr lang="ru-RU" sz="2400" dirty="0" smtClean="0">
                <a:solidFill>
                  <a:srgbClr val="002060"/>
                </a:solidFill>
              </a:rPr>
              <a:t>представлены как ежегодные</a:t>
            </a:r>
            <a:r>
              <a:rPr lang="ru-RU" sz="2400" dirty="0" smtClean="0"/>
              <a:t>).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359267" y="3260993"/>
            <a:ext cx="4649118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Планируемые результаты так называются, но по содержанию это не 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ЗУНы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А что?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Рукописный ввод 5"/>
              <p14:cNvContentPartPr/>
              <p14:nvPr/>
            </p14:nvContentPartPr>
            <p14:xfrm>
              <a:off x="11766188" y="2754061"/>
              <a:ext cx="399600" cy="540360"/>
            </p14:xfrm>
          </p:contentPart>
        </mc:Choice>
        <mc:Fallback xmlns="">
          <p:pic>
            <p:nvPicPr>
              <p:cNvPr id="6" name="Рукописный ввод 5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754308" y="2742181"/>
                <a:ext cx="423360" cy="564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498734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8427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Взаимосвязь нормативных понятий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8472" y="1013552"/>
            <a:ext cx="11479576" cy="5508434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sz="2400" dirty="0"/>
              <a:t>Обозначенные в Федеральной программе </a:t>
            </a:r>
            <a:r>
              <a:rPr lang="ru-RU" sz="2400" b="1" dirty="0">
                <a:solidFill>
                  <a:srgbClr val="C00000"/>
                </a:solidFill>
              </a:rPr>
              <a:t>возрастные ориентиры </a:t>
            </a:r>
            <a:r>
              <a:rPr lang="ru-RU" sz="2400" dirty="0"/>
              <a:t>"к одному году", "к трем годам" и так далее имеют условный характер, что предполагает широкий </a:t>
            </a:r>
            <a:r>
              <a:rPr lang="ru-RU" sz="2400" b="1" dirty="0">
                <a:solidFill>
                  <a:srgbClr val="C00000"/>
                </a:solidFill>
              </a:rPr>
              <a:t>возрастной диапазон для достижения ребенком планируемых результатов</a:t>
            </a:r>
            <a:r>
              <a:rPr lang="ru-RU" sz="2400" dirty="0"/>
              <a:t>. Это связано с неустойчивостью, </a:t>
            </a:r>
            <a:r>
              <a:rPr lang="ru-RU" sz="2400" dirty="0" err="1"/>
              <a:t>гетерохронностью</a:t>
            </a:r>
            <a:r>
              <a:rPr lang="ru-RU" sz="2400" dirty="0"/>
              <a:t> и индивидуальным темпом психического развития детей в дошкольном детстве, особенно при прохождении критических периодов. По этой причине ребенок может продемонстрировать обозначенные в планируемых результатах возрастные характеристики развития раньше или позже заданных возрастных ориентиров.</a:t>
            </a:r>
          </a:p>
          <a:p>
            <a:endParaRPr lang="ru-RU" sz="2400" dirty="0"/>
          </a:p>
          <a:p>
            <a:r>
              <a:rPr lang="ru-RU" sz="2400" dirty="0"/>
              <a:t>Степень выраженности </a:t>
            </a:r>
            <a:r>
              <a:rPr lang="ru-RU" sz="2400" b="1" dirty="0">
                <a:solidFill>
                  <a:srgbClr val="C00000"/>
                </a:solidFill>
              </a:rPr>
              <a:t>возрастных характеристик возможных достижений </a:t>
            </a:r>
            <a:r>
              <a:rPr lang="ru-RU" sz="2400" dirty="0"/>
              <a:t>может различаться у детей одного возраста по причине высокой индивидуализации их психического развития и разных стартовых условий освоения образовательной программы. Обозначенные различия не должны быть констатированы как трудности ребенка в освоении образовательной программы ДОО и не подразумевают его включения в соответствующую целевую группу.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8108414" y="3481330"/>
            <a:ext cx="2622015" cy="5508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 </a:t>
            </a:r>
            <a:r>
              <a:rPr kumimoji="0" lang="ru-RU" sz="18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ЗУНы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а ориентиры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24568" y="3687896"/>
            <a:ext cx="6698256" cy="5205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Нельзя усреднять, делать выводы «в среднем» в группе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0051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029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Пункт </a:t>
            </a:r>
            <a:r>
              <a:rPr lang="ru-RU" b="1" dirty="0">
                <a:solidFill>
                  <a:srgbClr val="C00000"/>
                </a:solidFill>
              </a:rPr>
              <a:t>3.2.3. ФГОС </a:t>
            </a:r>
            <a:r>
              <a:rPr lang="ru-RU" b="1" dirty="0" smtClean="0">
                <a:solidFill>
                  <a:srgbClr val="C00000"/>
                </a:solidFill>
              </a:rPr>
              <a:t>ДО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13552"/>
            <a:ext cx="10515600" cy="5673687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sz="2400" b="1" dirty="0"/>
              <a:t>В рамках педагогической диагностики может проводиться оценка индивидуального развития </a:t>
            </a:r>
            <a:r>
              <a:rPr lang="ru-RU" sz="2400" b="1" dirty="0" smtClean="0"/>
              <a:t>детей</a:t>
            </a:r>
            <a:r>
              <a:rPr lang="ru-RU" sz="2400" dirty="0" smtClean="0"/>
              <a:t>. </a:t>
            </a:r>
          </a:p>
          <a:p>
            <a:r>
              <a:rPr lang="ru-RU" sz="2000" dirty="0" smtClean="0"/>
              <a:t>Она </a:t>
            </a:r>
            <a:r>
              <a:rPr lang="ru-RU" sz="2000" dirty="0"/>
              <a:t>может быть </a:t>
            </a:r>
            <a:r>
              <a:rPr lang="ru-RU" sz="2000" b="1" dirty="0"/>
              <a:t>направлена на </a:t>
            </a:r>
            <a:r>
              <a:rPr lang="ru-RU" sz="2000" dirty="0"/>
              <a:t>изучение </a:t>
            </a:r>
            <a:r>
              <a:rPr lang="ru-RU" sz="2000" dirty="0" err="1"/>
              <a:t>деятельностных</a:t>
            </a:r>
            <a:r>
              <a:rPr lang="ru-RU" sz="2000" dirty="0"/>
              <a:t> умений ребенка, его интересов, предпочтений, склонностей, личностных особенностей, способов взаимодействия со взрослыми и сверстниками. </a:t>
            </a:r>
            <a:endParaRPr lang="ru-RU" sz="2000" dirty="0" smtClean="0"/>
          </a:p>
          <a:p>
            <a:r>
              <a:rPr lang="ru-RU" sz="2000" dirty="0" smtClean="0"/>
              <a:t>Педагогическая </a:t>
            </a:r>
            <a:r>
              <a:rPr lang="ru-RU" sz="2000" dirty="0"/>
              <a:t>диагностика позволяет выявлять </a:t>
            </a:r>
            <a:r>
              <a:rPr lang="ru-RU" sz="2000" b="1" dirty="0">
                <a:solidFill>
                  <a:srgbClr val="C00000"/>
                </a:solidFill>
              </a:rPr>
              <a:t>особенности и динамику развития ребенка</a:t>
            </a:r>
            <a:r>
              <a:rPr lang="ru-RU" sz="2000" dirty="0"/>
              <a:t>, составлять </a:t>
            </a:r>
            <a:r>
              <a:rPr lang="ru-RU" sz="2000" b="1" dirty="0"/>
              <a:t>на основе полученных </a:t>
            </a:r>
            <a:r>
              <a:rPr lang="ru-RU" sz="2000" b="1" dirty="0" smtClean="0"/>
              <a:t>данных</a:t>
            </a:r>
            <a:r>
              <a:rPr lang="ru-RU" sz="2000" dirty="0" smtClean="0"/>
              <a:t>:</a:t>
            </a:r>
          </a:p>
          <a:p>
            <a:pPr marL="0" indent="0" algn="just">
              <a:buNone/>
            </a:pPr>
            <a:r>
              <a:rPr lang="ru-RU" sz="2000" dirty="0" smtClean="0"/>
              <a:t>- 	индивидуальные </a:t>
            </a:r>
            <a:r>
              <a:rPr lang="ru-RU" sz="2000" dirty="0"/>
              <a:t>образовательные маршруты </a:t>
            </a:r>
            <a:r>
              <a:rPr lang="ru-RU" sz="2000" dirty="0" smtClean="0"/>
              <a:t>освоения образовательной </a:t>
            </a:r>
            <a:r>
              <a:rPr lang="ru-RU" sz="2000" dirty="0"/>
              <a:t>программы</a:t>
            </a:r>
            <a:r>
              <a:rPr lang="ru-RU" sz="2000" dirty="0" smtClean="0"/>
              <a:t>,</a:t>
            </a:r>
          </a:p>
          <a:p>
            <a:pPr marL="0" indent="0" algn="just">
              <a:buNone/>
            </a:pPr>
            <a:r>
              <a:rPr lang="ru-RU" sz="2000" dirty="0" smtClean="0"/>
              <a:t>- 	своевременно </a:t>
            </a:r>
            <a:r>
              <a:rPr lang="ru-RU" sz="2000" dirty="0"/>
              <a:t>вносить изменения в планирование</a:t>
            </a:r>
            <a:r>
              <a:rPr lang="ru-RU" sz="2000" dirty="0" smtClean="0"/>
              <a:t>, содержание и организацию 	образовательной деятельности.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35587" y="4417764"/>
            <a:ext cx="10157550" cy="22694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Итог рассуждений: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Проводим педагогическую диагностику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индивидуального развития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детей (т.е. каждого ребенка) на основе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возрастных ориентиров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прописанных в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ФОП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ДО как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возрастные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характеристики возможных достижений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(по факту написано – планируемые результаты…..). Главное – увидеть динамику и отметить особенности развития ребенка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300771" y="638978"/>
            <a:ext cx="1663547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Это нам разрешено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Рукописный ввод 6"/>
              <p14:cNvContentPartPr/>
              <p14:nvPr/>
            </p14:nvContentPartPr>
            <p14:xfrm>
              <a:off x="5794868" y="1394701"/>
              <a:ext cx="4528440" cy="214200"/>
            </p14:xfrm>
          </p:contentPart>
        </mc:Choice>
        <mc:Fallback xmlns="">
          <p:pic>
            <p:nvPicPr>
              <p:cNvPr id="7" name="Рукописный ввод 6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82988" y="1382821"/>
                <a:ext cx="4552200" cy="237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Рукописный ввод 7"/>
              <p14:cNvContentPartPr/>
              <p14:nvPr/>
            </p14:nvContentPartPr>
            <p14:xfrm>
              <a:off x="9100388" y="1208581"/>
              <a:ext cx="991440" cy="36720"/>
            </p14:xfrm>
          </p:contentPart>
        </mc:Choice>
        <mc:Fallback xmlns="">
          <p:pic>
            <p:nvPicPr>
              <p:cNvPr id="8" name="Рукописный ввод 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052148" y="1112461"/>
                <a:ext cx="1087560" cy="22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Рукописный ввод 8"/>
              <p14:cNvContentPartPr/>
              <p14:nvPr/>
            </p14:nvContentPartPr>
            <p14:xfrm>
              <a:off x="1234388" y="1553461"/>
              <a:ext cx="4395600" cy="16560"/>
            </p14:xfrm>
          </p:contentPart>
        </mc:Choice>
        <mc:Fallback xmlns="">
          <p:pic>
            <p:nvPicPr>
              <p:cNvPr id="9" name="Рукописный ввод 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86148" y="1457341"/>
                <a:ext cx="4491720" cy="208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0" name="Рукописный ввод 9"/>
              <p14:cNvContentPartPr/>
              <p14:nvPr/>
            </p14:nvContentPartPr>
            <p14:xfrm>
              <a:off x="1179308" y="6439741"/>
              <a:ext cx="1277280" cy="28440"/>
            </p14:xfrm>
          </p:contentPart>
        </mc:Choice>
        <mc:Fallback xmlns="">
          <p:pic>
            <p:nvPicPr>
              <p:cNvPr id="10" name="Рукописный ввод 9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31068" y="6343621"/>
                <a:ext cx="1373760" cy="22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1" name="Рукописный ввод 10"/>
              <p14:cNvContentPartPr/>
              <p14:nvPr/>
            </p14:nvContentPartPr>
            <p14:xfrm>
              <a:off x="4131308" y="6448741"/>
              <a:ext cx="1620000" cy="38160"/>
            </p14:xfrm>
          </p:contentPart>
        </mc:Choice>
        <mc:Fallback xmlns="">
          <p:pic>
            <p:nvPicPr>
              <p:cNvPr id="11" name="Рукописный ввод 1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083428" y="6352621"/>
                <a:ext cx="1715760" cy="230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38106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68313"/>
          </a:xfrm>
        </p:spPr>
        <p:txBody>
          <a:bodyPr/>
          <a:lstStyle/>
          <a:p>
            <a:r>
              <a:rPr lang="ru-RU" altLang="ru-RU" sz="24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Технологические подходы к проведению педагогической диагностики</a:t>
            </a:r>
          </a:p>
        </p:txBody>
      </p:sp>
      <p:sp>
        <p:nvSpPr>
          <p:cNvPr id="51203" name="Объект 2"/>
          <p:cNvSpPr>
            <a:spLocks noGrp="1"/>
          </p:cNvSpPr>
          <p:nvPr>
            <p:ph idx="1"/>
          </p:nvPr>
        </p:nvSpPr>
        <p:spPr>
          <a:xfrm>
            <a:off x="838200" y="1062039"/>
            <a:ext cx="10901218" cy="1681162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800" b="1" dirty="0" err="1" smtClean="0">
                <a:solidFill>
                  <a:srgbClr val="C00000"/>
                </a:solidFill>
              </a:rPr>
              <a:t>Малоформализованные</a:t>
            </a:r>
            <a:r>
              <a:rPr lang="ru-RU" altLang="ru-RU" sz="1800" b="1" dirty="0" smtClean="0">
                <a:solidFill>
                  <a:srgbClr val="C00000"/>
                </a:solidFill>
              </a:rPr>
              <a:t> диагностические методы:</a:t>
            </a:r>
          </a:p>
          <a:p>
            <a:r>
              <a:rPr lang="en-US" altLang="ru-RU" sz="1800" dirty="0" smtClean="0"/>
              <a:t>-</a:t>
            </a:r>
            <a:r>
              <a:rPr lang="ru-RU" altLang="ru-RU" sz="1800" dirty="0" smtClean="0"/>
              <a:t> </a:t>
            </a:r>
            <a:r>
              <a:rPr lang="ru-RU" altLang="ru-RU" sz="1800" b="1" dirty="0" smtClean="0">
                <a:solidFill>
                  <a:srgbClr val="0070C0"/>
                </a:solidFill>
              </a:rPr>
              <a:t>наблюдения</a:t>
            </a:r>
            <a:r>
              <a:rPr lang="ru-RU" altLang="ru-RU" sz="1800" dirty="0" smtClean="0"/>
              <a:t>,</a:t>
            </a:r>
            <a:endParaRPr lang="en-US" altLang="ru-RU" sz="1800" dirty="0" smtClean="0"/>
          </a:p>
          <a:p>
            <a:r>
              <a:rPr lang="en-US" altLang="ru-RU" sz="1800" dirty="0" smtClean="0"/>
              <a:t>-</a:t>
            </a:r>
            <a:r>
              <a:rPr lang="ru-RU" altLang="ru-RU" sz="1800" dirty="0" smtClean="0"/>
              <a:t> свободные беседы с детьми,</a:t>
            </a:r>
            <a:endParaRPr lang="en-US" altLang="ru-RU" sz="1800" dirty="0" smtClean="0"/>
          </a:p>
          <a:p>
            <a:r>
              <a:rPr lang="en-US" altLang="ru-RU" sz="1800" dirty="0" smtClean="0"/>
              <a:t>-</a:t>
            </a:r>
            <a:r>
              <a:rPr lang="ru-RU" altLang="ru-RU" sz="1800" dirty="0" smtClean="0"/>
              <a:t> анализ продуктов детской деятельности (рисунков, </a:t>
            </a:r>
          </a:p>
          <a:p>
            <a:pPr marL="0" indent="0">
              <a:buNone/>
            </a:pPr>
            <a:r>
              <a:rPr lang="ru-RU" altLang="ru-RU" sz="1800" dirty="0" smtClean="0"/>
              <a:t>работ по лепке, аппликации, построек, поделок и др.),</a:t>
            </a:r>
            <a:endParaRPr lang="en-US" altLang="ru-RU" sz="1800" dirty="0" smtClean="0"/>
          </a:p>
          <a:p>
            <a:r>
              <a:rPr lang="en-US" altLang="ru-RU" sz="1800" dirty="0" smtClean="0"/>
              <a:t>-</a:t>
            </a:r>
            <a:r>
              <a:rPr lang="ru-RU" altLang="ru-RU" sz="1800" dirty="0" smtClean="0"/>
              <a:t> специальные диагностические ситуации,</a:t>
            </a:r>
          </a:p>
          <a:p>
            <a:r>
              <a:rPr lang="ru-RU" altLang="ru-RU" sz="1800" dirty="0" smtClean="0"/>
              <a:t>- простые тестовые пробы.</a:t>
            </a:r>
            <a:endParaRPr lang="en-US" altLang="ru-RU" sz="1800" dirty="0" smtClean="0"/>
          </a:p>
        </p:txBody>
      </p:sp>
      <p:pic>
        <p:nvPicPr>
          <p:cNvPr id="5120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0088" y="136525"/>
            <a:ext cx="987425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7533" y="3767462"/>
            <a:ext cx="2021728" cy="2870766"/>
          </a:xfrm>
          <a:prstGeom prst="rect">
            <a:avLst/>
          </a:prstGeom>
          <a:ln>
            <a:solidFill>
              <a:srgbClr val="70AD47">
                <a:lumMod val="50000"/>
              </a:srgbClr>
            </a:solidFill>
          </a:ln>
        </p:spPr>
      </p:pic>
      <p:sp>
        <p:nvSpPr>
          <p:cNvPr id="3" name="Пятиугольник 2"/>
          <p:cNvSpPr/>
          <p:nvPr/>
        </p:nvSpPr>
        <p:spPr>
          <a:xfrm>
            <a:off x="6816435" y="833438"/>
            <a:ext cx="4645891" cy="1808832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marR="0" lvl="0" indent="-22860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 необходимости педагог может использовать </a:t>
            </a: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специальные методики диагностики</a:t>
            </a: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физического, коммуникативного, познавательного, речевого, художественно-эстетического развития.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652260" y="2743201"/>
            <a:ext cx="553494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Наблюдение представляет собой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ведущий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метод сбора информации (фактических данных) о ребенке/группе детей.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652260" y="3767462"/>
            <a:ext cx="53970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Наблюдение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используется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 совокупности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 другими методами сбора информации (беседой, опросными методами, диагностическими ситуациями и другими), обогащая и объясняя полученные данные.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3591" y="3767462"/>
            <a:ext cx="3146859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Ориентирами для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применения </a:t>
            </a:r>
            <a:r>
              <a:rPr kumimoji="0" lang="ru-RU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малоформализованных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методов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являются возрастные характеристики развития ребенка, представленные в пункте 15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ФОП ДО «Планируемые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результаты реализации Федеральной </a:t>
            </a:r>
            <a:r>
              <a:rPr kumimoji="0" lang="ru-RU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Программы»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52260" y="5068722"/>
            <a:ext cx="539703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Эффективность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наблюдения </a:t>
            </a: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заключается в его информативности и универсальности, с его помощью можно изучать почти любой процесс или явление, оно не искажает естественного поведения обучающихся, практически не требует дополнительных средств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5932170" y="4792603"/>
            <a:ext cx="72009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721516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029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Пункт </a:t>
            </a:r>
            <a:r>
              <a:rPr lang="ru-RU" b="1" dirty="0">
                <a:solidFill>
                  <a:srgbClr val="C00000"/>
                </a:solidFill>
              </a:rPr>
              <a:t>3.2.3. ФГОС </a:t>
            </a:r>
            <a:r>
              <a:rPr lang="ru-RU" b="1" dirty="0" smtClean="0">
                <a:solidFill>
                  <a:srgbClr val="C00000"/>
                </a:solidFill>
              </a:rPr>
              <a:t>ДО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13552"/>
            <a:ext cx="10515600" cy="5673687"/>
          </a:xfrm>
          <a:ln>
            <a:solidFill>
              <a:schemeClr val="accent1"/>
            </a:solidFill>
          </a:ln>
        </p:spPr>
        <p:txBody>
          <a:bodyPr/>
          <a:lstStyle/>
          <a:p>
            <a:r>
              <a:rPr lang="ru-RU" sz="2400" b="1" dirty="0"/>
              <a:t>В рамках педагогической диагностики может проводиться оценка индивидуального развития </a:t>
            </a:r>
            <a:r>
              <a:rPr lang="ru-RU" sz="2400" b="1" dirty="0" smtClean="0"/>
              <a:t>детей</a:t>
            </a:r>
            <a:r>
              <a:rPr lang="ru-RU" sz="2400" dirty="0" smtClean="0"/>
              <a:t>. </a:t>
            </a:r>
          </a:p>
          <a:p>
            <a:r>
              <a:rPr lang="ru-RU" sz="2000" dirty="0" smtClean="0"/>
              <a:t>Она </a:t>
            </a:r>
            <a:r>
              <a:rPr lang="ru-RU" sz="2000" dirty="0"/>
              <a:t>может быть </a:t>
            </a:r>
            <a:r>
              <a:rPr lang="ru-RU" sz="2000" b="1" dirty="0"/>
              <a:t>направлена на </a:t>
            </a:r>
            <a:r>
              <a:rPr lang="ru-RU" sz="2000" dirty="0"/>
              <a:t>изучение </a:t>
            </a:r>
            <a:r>
              <a:rPr lang="ru-RU" sz="2000" dirty="0" err="1"/>
              <a:t>деятельностных</a:t>
            </a:r>
            <a:r>
              <a:rPr lang="ru-RU" sz="2000" dirty="0"/>
              <a:t> умений ребенка, его интересов, предпочтений, склонностей, личностных особенностей, способов взаимодействия со взрослыми и сверстниками. </a:t>
            </a:r>
            <a:endParaRPr lang="ru-RU" sz="2000" dirty="0" smtClean="0"/>
          </a:p>
          <a:p>
            <a:r>
              <a:rPr lang="ru-RU" sz="2000" dirty="0" smtClean="0"/>
              <a:t>Педагогическая </a:t>
            </a:r>
            <a:r>
              <a:rPr lang="ru-RU" sz="2000" dirty="0"/>
              <a:t>диагностика позволяет выявлять </a:t>
            </a:r>
            <a:r>
              <a:rPr lang="ru-RU" sz="2000" b="1" dirty="0">
                <a:solidFill>
                  <a:srgbClr val="C00000"/>
                </a:solidFill>
              </a:rPr>
              <a:t>особенности и динамику развития ребенка</a:t>
            </a:r>
            <a:r>
              <a:rPr lang="ru-RU" sz="2000" dirty="0"/>
              <a:t>, составлять </a:t>
            </a:r>
            <a:r>
              <a:rPr lang="ru-RU" sz="2000" b="1" dirty="0"/>
              <a:t>на основе полученных </a:t>
            </a:r>
            <a:r>
              <a:rPr lang="ru-RU" sz="2000" b="1" dirty="0" smtClean="0"/>
              <a:t>данных</a:t>
            </a:r>
            <a:r>
              <a:rPr lang="ru-RU" sz="2000" dirty="0" smtClean="0"/>
              <a:t>:</a:t>
            </a:r>
          </a:p>
          <a:p>
            <a:pPr marL="0" indent="0" algn="just">
              <a:buNone/>
            </a:pPr>
            <a:r>
              <a:rPr lang="ru-RU" sz="2000" dirty="0" smtClean="0"/>
              <a:t>- 	</a:t>
            </a:r>
            <a:r>
              <a:rPr lang="ru-RU" sz="3600" b="1" dirty="0" smtClean="0">
                <a:solidFill>
                  <a:srgbClr val="FF0000"/>
                </a:solidFill>
              </a:rPr>
              <a:t>индивидуальные </a:t>
            </a:r>
            <a:r>
              <a:rPr lang="ru-RU" sz="3600" b="1" dirty="0">
                <a:solidFill>
                  <a:srgbClr val="FF0000"/>
                </a:solidFill>
              </a:rPr>
              <a:t>образовательные маршруты </a:t>
            </a:r>
            <a:r>
              <a:rPr lang="ru-RU" sz="3600" b="1" dirty="0" smtClean="0">
                <a:solidFill>
                  <a:srgbClr val="FF0000"/>
                </a:solidFill>
              </a:rPr>
              <a:t>освоения образовательной </a:t>
            </a:r>
            <a:r>
              <a:rPr lang="ru-RU" sz="3600" b="1" dirty="0">
                <a:solidFill>
                  <a:srgbClr val="FF0000"/>
                </a:solidFill>
              </a:rPr>
              <a:t>программы</a:t>
            </a:r>
            <a:r>
              <a:rPr lang="ru-RU" sz="3600" b="1" dirty="0" smtClean="0">
                <a:solidFill>
                  <a:srgbClr val="FF0000"/>
                </a:solidFill>
              </a:rPr>
              <a:t>,</a:t>
            </a:r>
          </a:p>
          <a:p>
            <a:pPr marL="0" indent="0" algn="just">
              <a:buNone/>
            </a:pPr>
            <a:r>
              <a:rPr lang="ru-RU" sz="2000" dirty="0" smtClean="0"/>
              <a:t>- 	своевременно </a:t>
            </a:r>
            <a:r>
              <a:rPr lang="ru-RU" sz="2000" dirty="0"/>
              <a:t>вносить изменения в планирование</a:t>
            </a:r>
            <a:r>
              <a:rPr lang="ru-RU" sz="2000" dirty="0" smtClean="0"/>
              <a:t>, содержание и организацию 	образовательной деятельности.</a:t>
            </a:r>
            <a:endParaRPr lang="ru-RU" sz="20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Рукописный ввод 7"/>
              <p14:cNvContentPartPr/>
              <p14:nvPr/>
            </p14:nvContentPartPr>
            <p14:xfrm>
              <a:off x="9100388" y="1208581"/>
              <a:ext cx="991440" cy="36720"/>
            </p14:xfrm>
          </p:contentPart>
        </mc:Choice>
        <mc:Fallback xmlns="">
          <p:pic>
            <p:nvPicPr>
              <p:cNvPr id="8" name="Рукописный ввод 7"/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052148" y="1112461"/>
                <a:ext cx="1087560" cy="228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9" name="Рукописный ввод 8"/>
              <p14:cNvContentPartPr/>
              <p14:nvPr/>
            </p14:nvContentPartPr>
            <p14:xfrm>
              <a:off x="1234388" y="1553461"/>
              <a:ext cx="4395600" cy="16560"/>
            </p14:xfrm>
          </p:contentPart>
        </mc:Choice>
        <mc:Fallback xmlns="">
          <p:pic>
            <p:nvPicPr>
              <p:cNvPr id="9" name="Рукописный ввод 8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86148" y="1457341"/>
                <a:ext cx="4491720" cy="20880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Прямоугольник 5"/>
          <p:cNvSpPr/>
          <p:nvPr/>
        </p:nvSpPr>
        <p:spPr>
          <a:xfrm>
            <a:off x="1421176" y="5376231"/>
            <a:ext cx="2842352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Педагогическая диагностика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436385" y="5376231"/>
            <a:ext cx="2798285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Индивидуальный образовательный маршрут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Стрелка вправо 12"/>
          <p:cNvSpPr/>
          <p:nvPr/>
        </p:nvSpPr>
        <p:spPr>
          <a:xfrm>
            <a:off x="5464367" y="5591115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94328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68313"/>
          </a:xfrm>
        </p:spPr>
        <p:txBody>
          <a:bodyPr/>
          <a:lstStyle/>
          <a:p>
            <a:r>
              <a:rPr lang="ru-RU" altLang="ru-RU" sz="2400" b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Технологические подходы к проведению педагогической диагностики</a:t>
            </a:r>
          </a:p>
        </p:txBody>
      </p:sp>
      <p:sp>
        <p:nvSpPr>
          <p:cNvPr id="51203" name="Объект 2"/>
          <p:cNvSpPr>
            <a:spLocks noGrp="1"/>
          </p:cNvSpPr>
          <p:nvPr>
            <p:ph idx="1"/>
          </p:nvPr>
        </p:nvSpPr>
        <p:spPr>
          <a:xfrm>
            <a:off x="838200" y="1062039"/>
            <a:ext cx="10901218" cy="1681162"/>
          </a:xfrm>
        </p:spPr>
        <p:txBody>
          <a:bodyPr/>
          <a:lstStyle/>
          <a:p>
            <a:pPr marL="0" indent="0">
              <a:buNone/>
            </a:pPr>
            <a:r>
              <a:rPr lang="ru-RU" altLang="ru-RU" sz="1800" b="1" dirty="0" err="1" smtClean="0">
                <a:solidFill>
                  <a:srgbClr val="C00000"/>
                </a:solidFill>
              </a:rPr>
              <a:t>Малоформализованные</a:t>
            </a:r>
            <a:r>
              <a:rPr lang="ru-RU" altLang="ru-RU" sz="1800" b="1" dirty="0" smtClean="0">
                <a:solidFill>
                  <a:srgbClr val="C00000"/>
                </a:solidFill>
              </a:rPr>
              <a:t> диагностические методы:</a:t>
            </a:r>
          </a:p>
          <a:p>
            <a:r>
              <a:rPr lang="en-US" altLang="ru-RU" sz="1800" dirty="0" smtClean="0"/>
              <a:t>-</a:t>
            </a:r>
            <a:r>
              <a:rPr lang="ru-RU" altLang="ru-RU" sz="1800" dirty="0" smtClean="0"/>
              <a:t> наблюдения,</a:t>
            </a:r>
            <a:endParaRPr lang="en-US" altLang="ru-RU" sz="1800" dirty="0" smtClean="0"/>
          </a:p>
          <a:p>
            <a:r>
              <a:rPr lang="en-US" altLang="ru-RU" sz="1800" dirty="0" smtClean="0"/>
              <a:t>-</a:t>
            </a:r>
            <a:r>
              <a:rPr lang="ru-RU" altLang="ru-RU" sz="1800" dirty="0" smtClean="0"/>
              <a:t> свободных беседы с детьми,</a:t>
            </a:r>
            <a:endParaRPr lang="en-US" altLang="ru-RU" sz="1800" dirty="0" smtClean="0"/>
          </a:p>
          <a:p>
            <a:r>
              <a:rPr lang="en-US" altLang="ru-RU" sz="1800" dirty="0" smtClean="0"/>
              <a:t>-</a:t>
            </a:r>
            <a:r>
              <a:rPr lang="ru-RU" altLang="ru-RU" sz="1800" dirty="0" smtClean="0"/>
              <a:t> анализ продуктов детской деятельности (рисунков, </a:t>
            </a:r>
          </a:p>
          <a:p>
            <a:pPr marL="0" indent="0">
              <a:buNone/>
            </a:pPr>
            <a:r>
              <a:rPr lang="ru-RU" altLang="ru-RU" sz="1800" dirty="0" smtClean="0"/>
              <a:t>работ по лепке, аппликации, построек, поделок и др.),</a:t>
            </a:r>
            <a:endParaRPr lang="en-US" altLang="ru-RU" sz="1800" dirty="0" smtClean="0"/>
          </a:p>
          <a:p>
            <a:r>
              <a:rPr lang="en-US" altLang="ru-RU" sz="1800" dirty="0" smtClean="0"/>
              <a:t>-</a:t>
            </a:r>
            <a:r>
              <a:rPr lang="ru-RU" altLang="ru-RU" sz="1800" dirty="0" smtClean="0"/>
              <a:t> специальные диагностические ситуации.</a:t>
            </a:r>
            <a:endParaRPr lang="en-US" altLang="ru-RU" sz="1800" dirty="0" smtClean="0"/>
          </a:p>
        </p:txBody>
      </p:sp>
      <p:pic>
        <p:nvPicPr>
          <p:cNvPr id="5120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0088" y="136525"/>
            <a:ext cx="987425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236" y="3402045"/>
            <a:ext cx="2213550" cy="3143145"/>
          </a:xfrm>
          <a:prstGeom prst="rect">
            <a:avLst/>
          </a:prstGeom>
          <a:ln>
            <a:solidFill>
              <a:srgbClr val="70AD47">
                <a:lumMod val="50000"/>
              </a:srgbClr>
            </a:solidFill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8568" y="3632937"/>
            <a:ext cx="5741624" cy="3189754"/>
          </a:xfrm>
          <a:prstGeom prst="rect">
            <a:avLst/>
          </a:prstGeom>
        </p:spPr>
      </p:pic>
      <p:sp>
        <p:nvSpPr>
          <p:cNvPr id="3" name="Пятиугольник 2"/>
          <p:cNvSpPr/>
          <p:nvPr/>
        </p:nvSpPr>
        <p:spPr>
          <a:xfrm>
            <a:off x="6816435" y="833438"/>
            <a:ext cx="4645891" cy="1808832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marR="0" lvl="0" indent="-22860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 необходимости педагог может использовать </a:t>
            </a: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специальные методики диагностики</a:t>
            </a:r>
            <a:r>
              <a:rPr kumimoji="0" lang="ru-RU" alt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физического, коммуникативного, познавательного, речевого, художественно-эстетического развития.</a:t>
            </a:r>
            <a:endParaRPr kumimoji="0" lang="ru-RU" alt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Штриховая стрелка вправо 3"/>
          <p:cNvSpPr/>
          <p:nvPr/>
        </p:nvSpPr>
        <p:spPr>
          <a:xfrm>
            <a:off x="3666836" y="4516582"/>
            <a:ext cx="1680372" cy="484632"/>
          </a:xfrm>
          <a:prstGeom prst="stripedRightArrow">
            <a:avLst>
              <a:gd name="adj1" fmla="val 34753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5721" y="2870871"/>
            <a:ext cx="6357800" cy="7620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cxnSp>
        <p:nvCxnSpPr>
          <p:cNvPr id="8" name="Прямая со стрелкой 7"/>
          <p:cNvCxnSpPr/>
          <p:nvPr/>
        </p:nvCxnSpPr>
        <p:spPr>
          <a:xfrm>
            <a:off x="8042313" y="3632937"/>
            <a:ext cx="2038121" cy="818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9221118" y="3611797"/>
            <a:ext cx="1531345" cy="7832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0653281" y="3537392"/>
            <a:ext cx="605958" cy="9137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11772207" y="3505267"/>
            <a:ext cx="67209" cy="9458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3746578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4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1942</TotalTime>
  <Words>1738</Words>
  <Application>Microsoft Office PowerPoint</Application>
  <PresentationFormat>Широкоэкранный</PresentationFormat>
  <Paragraphs>194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23</vt:i4>
      </vt:variant>
    </vt:vector>
  </HeadingPairs>
  <TitlesOfParts>
    <vt:vector size="35" baseType="lpstr">
      <vt:lpstr>Arial</vt:lpstr>
      <vt:lpstr>Calibri</vt:lpstr>
      <vt:lpstr>Calibri Light</vt:lpstr>
      <vt:lpstr>DejaVu Sans</vt:lpstr>
      <vt:lpstr>Gill Sans MT</vt:lpstr>
      <vt:lpstr>Open Sans Condensed</vt:lpstr>
      <vt:lpstr>Suisse Intl</vt:lpstr>
      <vt:lpstr>Times New Roman</vt:lpstr>
      <vt:lpstr>3_Office Theme</vt:lpstr>
      <vt:lpstr>Office Theme</vt:lpstr>
      <vt:lpstr>Gallery</vt:lpstr>
      <vt:lpstr>9_Тема Office</vt:lpstr>
      <vt:lpstr>УПРАВЛЕНЧЕСКИЙ ИНТЕНСИВ   Оценка результативности работы на предмет соответствия требованиям ФГОС и ФОП ДО </vt:lpstr>
      <vt:lpstr> Содержание внутренней системы оценки качества образования  Направления внутренней системы оценки качества образования  </vt:lpstr>
      <vt:lpstr>Специфика педагогической диагностики в ДОО определяется требованиями ФГОС ДО:</vt:lpstr>
      <vt:lpstr>П.15 ФОП ДО. Планируемые результаты реализации Федеральной программы.</vt:lpstr>
      <vt:lpstr>Взаимосвязь нормативных понятий</vt:lpstr>
      <vt:lpstr>Пункт 3.2.3. ФГОС ДО</vt:lpstr>
      <vt:lpstr>Технологические подходы к проведению педагогической диагностики</vt:lpstr>
      <vt:lpstr>Пункт 3.2.3. ФГОС ДО</vt:lpstr>
      <vt:lpstr>Технологические подходы к проведению педагогической диагностики</vt:lpstr>
      <vt:lpstr>Карта наблюдения. Вариант</vt:lpstr>
      <vt:lpstr>Презентация PowerPoint</vt:lpstr>
      <vt:lpstr>Индивидуальный образовательный маршрут освоения образовательной программы</vt:lpstr>
      <vt:lpstr>Пункт 3.2.3. ФГОС ДО</vt:lpstr>
      <vt:lpstr>Пункт 16.9. ФОП ДО</vt:lpstr>
      <vt:lpstr>Что нужно помнить? П. 15 ФОП ДО</vt:lpstr>
      <vt:lpstr>Презентация PowerPoint</vt:lpstr>
      <vt:lpstr>Презентация PowerPoint</vt:lpstr>
      <vt:lpstr>Презентация PowerPoint</vt:lpstr>
      <vt:lpstr>Зоны риска процесса педагогической диагностики. ТОП-10</vt:lpstr>
      <vt:lpstr>Зоны риска процесса педагогической диагностики. ТОП-10</vt:lpstr>
      <vt:lpstr>Зоны риска процесса педагогической диагностики. ТОП-10</vt:lpstr>
      <vt:lpstr>Зоны риска процесса педагогической диагностики. ТОП-10</vt:lpstr>
      <vt:lpstr>Зоны риска процесса педагогической диагностики. ТОП-10</vt:lpstr>
    </vt:vector>
  </TitlesOfParts>
  <Company>Prosv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Имедашвили Нино Отаровна</dc:creator>
  <cp:lastModifiedBy>Olga</cp:lastModifiedBy>
  <cp:revision>199</cp:revision>
  <dcterms:created xsi:type="dcterms:W3CDTF">2020-10-29T08:21:38Z</dcterms:created>
  <dcterms:modified xsi:type="dcterms:W3CDTF">2024-12-01T19:22:30Z</dcterms:modified>
</cp:coreProperties>
</file>